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99"/>
  </p:notesMasterIdLst>
  <p:sldIdLst>
    <p:sldId id="256" r:id="rId2"/>
    <p:sldId id="568" r:id="rId3"/>
    <p:sldId id="616" r:id="rId4"/>
    <p:sldId id="378" r:id="rId5"/>
    <p:sldId id="559" r:id="rId6"/>
    <p:sldId id="615" r:id="rId7"/>
    <p:sldId id="574" r:id="rId8"/>
    <p:sldId id="575" r:id="rId9"/>
    <p:sldId id="576" r:id="rId10"/>
    <p:sldId id="577" r:id="rId11"/>
    <p:sldId id="668" r:id="rId12"/>
    <p:sldId id="578" r:id="rId13"/>
    <p:sldId id="785" r:id="rId14"/>
    <p:sldId id="570" r:id="rId15"/>
    <p:sldId id="580" r:id="rId16"/>
    <p:sldId id="582" r:id="rId17"/>
    <p:sldId id="581" r:id="rId18"/>
    <p:sldId id="583" r:id="rId19"/>
    <p:sldId id="584" r:id="rId20"/>
    <p:sldId id="585" r:id="rId21"/>
    <p:sldId id="586" r:id="rId22"/>
    <p:sldId id="590" r:id="rId23"/>
    <p:sldId id="588" r:id="rId24"/>
    <p:sldId id="589" r:id="rId25"/>
    <p:sldId id="594" r:id="rId26"/>
    <p:sldId id="595" r:id="rId27"/>
    <p:sldId id="596" r:id="rId28"/>
    <p:sldId id="597" r:id="rId29"/>
    <p:sldId id="598" r:id="rId30"/>
    <p:sldId id="599" r:id="rId31"/>
    <p:sldId id="566" r:id="rId32"/>
    <p:sldId id="602" r:id="rId33"/>
    <p:sldId id="604" r:id="rId34"/>
    <p:sldId id="600" r:id="rId35"/>
    <p:sldId id="605" r:id="rId36"/>
    <p:sldId id="606" r:id="rId37"/>
    <p:sldId id="607" r:id="rId38"/>
    <p:sldId id="610" r:id="rId39"/>
    <p:sldId id="611" r:id="rId40"/>
    <p:sldId id="612" r:id="rId41"/>
    <p:sldId id="608" r:id="rId42"/>
    <p:sldId id="613" r:id="rId43"/>
    <p:sldId id="620" r:id="rId44"/>
    <p:sldId id="622" r:id="rId45"/>
    <p:sldId id="621" r:id="rId46"/>
    <p:sldId id="623" r:id="rId47"/>
    <p:sldId id="624" r:id="rId48"/>
    <p:sldId id="617" r:id="rId49"/>
    <p:sldId id="572" r:id="rId50"/>
    <p:sldId id="629" r:id="rId51"/>
    <p:sldId id="628" r:id="rId52"/>
    <p:sldId id="625" r:id="rId53"/>
    <p:sldId id="627" r:id="rId54"/>
    <p:sldId id="630" r:id="rId55"/>
    <p:sldId id="631" r:id="rId56"/>
    <p:sldId id="626" r:id="rId57"/>
    <p:sldId id="638" r:id="rId58"/>
    <p:sldId id="640" r:id="rId59"/>
    <p:sldId id="646" r:id="rId60"/>
    <p:sldId id="648" r:id="rId61"/>
    <p:sldId id="642" r:id="rId62"/>
    <p:sldId id="643" r:id="rId63"/>
    <p:sldId id="644" r:id="rId64"/>
    <p:sldId id="645" r:id="rId65"/>
    <p:sldId id="632" r:id="rId66"/>
    <p:sldId id="633" r:id="rId67"/>
    <p:sldId id="634" r:id="rId68"/>
    <p:sldId id="636" r:id="rId69"/>
    <p:sldId id="637" r:id="rId70"/>
    <p:sldId id="649" r:id="rId71"/>
    <p:sldId id="650" r:id="rId72"/>
    <p:sldId id="651" r:id="rId73"/>
    <p:sldId id="641" r:id="rId74"/>
    <p:sldId id="652" r:id="rId75"/>
    <p:sldId id="653" r:id="rId76"/>
    <p:sldId id="654" r:id="rId77"/>
    <p:sldId id="661" r:id="rId78"/>
    <p:sldId id="659" r:id="rId79"/>
    <p:sldId id="655" r:id="rId80"/>
    <p:sldId id="660" r:id="rId81"/>
    <p:sldId id="702" r:id="rId82"/>
    <p:sldId id="656" r:id="rId83"/>
    <p:sldId id="685" r:id="rId84"/>
    <p:sldId id="686" r:id="rId85"/>
    <p:sldId id="657" r:id="rId86"/>
    <p:sldId id="658" r:id="rId87"/>
    <p:sldId id="662" r:id="rId88"/>
    <p:sldId id="681" r:id="rId89"/>
    <p:sldId id="663" r:id="rId90"/>
    <p:sldId id="666" r:id="rId91"/>
    <p:sldId id="664" r:id="rId92"/>
    <p:sldId id="682" r:id="rId93"/>
    <p:sldId id="669" r:id="rId94"/>
    <p:sldId id="684" r:id="rId95"/>
    <p:sldId id="683" r:id="rId96"/>
    <p:sldId id="364" r:id="rId97"/>
    <p:sldId id="369"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83065"/>
  </p:normalViewPr>
  <p:slideViewPr>
    <p:cSldViewPr snapToGrid="0" snapToObjects="1">
      <p:cViewPr varScale="1">
        <p:scale>
          <a:sx n="135" d="100"/>
          <a:sy n="135" d="100"/>
        </p:scale>
        <p:origin x="10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F8EEE-EF7E-8742-96B2-65C1BD215333}" type="datetimeFigureOut">
              <a:rPr lang="en-US" smtClean="0"/>
              <a:t>3/16/22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152F1-1543-5748-A71C-43B11D21A149}" type="slidenum">
              <a:rPr lang="en-US" smtClean="0"/>
              <a:t>‹#›</a:t>
            </a:fld>
            <a:endParaRPr lang="en-US"/>
          </a:p>
        </p:txBody>
      </p:sp>
    </p:spTree>
    <p:extLst>
      <p:ext uri="{BB962C8B-B14F-4D97-AF65-F5344CB8AC3E}">
        <p14:creationId xmlns:p14="http://schemas.microsoft.com/office/powerpoint/2010/main" val="2242237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1</a:t>
            </a:fld>
            <a:endParaRPr lang="en-US"/>
          </a:p>
        </p:txBody>
      </p:sp>
    </p:spTree>
    <p:extLst>
      <p:ext uri="{BB962C8B-B14F-4D97-AF65-F5344CB8AC3E}">
        <p14:creationId xmlns:p14="http://schemas.microsoft.com/office/powerpoint/2010/main" val="609476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2/23</a:t>
            </a:r>
          </a:p>
        </p:txBody>
      </p:sp>
      <p:sp>
        <p:nvSpPr>
          <p:cNvPr id="4" name="Slide Number Placeholder 3"/>
          <p:cNvSpPr>
            <a:spLocks noGrp="1"/>
          </p:cNvSpPr>
          <p:nvPr>
            <p:ph type="sldNum" sz="quarter" idx="5"/>
          </p:nvPr>
        </p:nvSpPr>
        <p:spPr/>
        <p:txBody>
          <a:bodyPr/>
          <a:lstStyle/>
          <a:p>
            <a:fld id="{911152F1-1543-5748-A71C-43B11D21A149}" type="slidenum">
              <a:rPr lang="en-US" smtClean="0"/>
              <a:t>44</a:t>
            </a:fld>
            <a:endParaRPr lang="en-US"/>
          </a:p>
        </p:txBody>
      </p:sp>
    </p:spTree>
    <p:extLst>
      <p:ext uri="{BB962C8B-B14F-4D97-AF65-F5344CB8AC3E}">
        <p14:creationId xmlns:p14="http://schemas.microsoft.com/office/powerpoint/2010/main" val="126517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48</a:t>
            </a:fld>
            <a:endParaRPr lang="en-US"/>
          </a:p>
        </p:txBody>
      </p:sp>
    </p:spTree>
    <p:extLst>
      <p:ext uri="{BB962C8B-B14F-4D97-AF65-F5344CB8AC3E}">
        <p14:creationId xmlns:p14="http://schemas.microsoft.com/office/powerpoint/2010/main" val="109763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56</a:t>
            </a:fld>
            <a:endParaRPr lang="en-US"/>
          </a:p>
        </p:txBody>
      </p:sp>
    </p:spTree>
    <p:extLst>
      <p:ext uri="{BB962C8B-B14F-4D97-AF65-F5344CB8AC3E}">
        <p14:creationId xmlns:p14="http://schemas.microsoft.com/office/powerpoint/2010/main" val="3437606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66</a:t>
            </a:fld>
            <a:endParaRPr lang="en-US"/>
          </a:p>
        </p:txBody>
      </p:sp>
    </p:spTree>
    <p:extLst>
      <p:ext uri="{BB962C8B-B14F-4D97-AF65-F5344CB8AC3E}">
        <p14:creationId xmlns:p14="http://schemas.microsoft.com/office/powerpoint/2010/main" val="427404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67</a:t>
            </a:fld>
            <a:endParaRPr lang="en-US"/>
          </a:p>
        </p:txBody>
      </p:sp>
    </p:spTree>
    <p:extLst>
      <p:ext uri="{BB962C8B-B14F-4D97-AF65-F5344CB8AC3E}">
        <p14:creationId xmlns:p14="http://schemas.microsoft.com/office/powerpoint/2010/main" val="4267473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68</a:t>
            </a:fld>
            <a:endParaRPr lang="en-US"/>
          </a:p>
        </p:txBody>
      </p:sp>
    </p:spTree>
    <p:extLst>
      <p:ext uri="{BB962C8B-B14F-4D97-AF65-F5344CB8AC3E}">
        <p14:creationId xmlns:p14="http://schemas.microsoft.com/office/powerpoint/2010/main" val="138489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74</a:t>
            </a:fld>
            <a:endParaRPr lang="en-US"/>
          </a:p>
        </p:txBody>
      </p:sp>
    </p:spTree>
    <p:extLst>
      <p:ext uri="{BB962C8B-B14F-4D97-AF65-F5344CB8AC3E}">
        <p14:creationId xmlns:p14="http://schemas.microsoft.com/office/powerpoint/2010/main" val="4003046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75</a:t>
            </a:fld>
            <a:endParaRPr lang="en-US"/>
          </a:p>
        </p:txBody>
      </p:sp>
    </p:spTree>
    <p:extLst>
      <p:ext uri="{BB962C8B-B14F-4D97-AF65-F5344CB8AC3E}">
        <p14:creationId xmlns:p14="http://schemas.microsoft.com/office/powerpoint/2010/main" val="877215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Stopped her</a:t>
            </a:r>
          </a:p>
        </p:txBody>
      </p:sp>
      <p:sp>
        <p:nvSpPr>
          <p:cNvPr id="4" name="Slide Number Placeholder 3"/>
          <p:cNvSpPr>
            <a:spLocks noGrp="1"/>
          </p:cNvSpPr>
          <p:nvPr>
            <p:ph type="sldNum" sz="quarter" idx="5"/>
          </p:nvPr>
        </p:nvSpPr>
        <p:spPr/>
        <p:txBody>
          <a:bodyPr/>
          <a:lstStyle/>
          <a:p>
            <a:fld id="{911152F1-1543-5748-A71C-43B11D21A149}" type="slidenum">
              <a:rPr lang="en-US" smtClean="0"/>
              <a:t>78</a:t>
            </a:fld>
            <a:endParaRPr lang="en-US"/>
          </a:p>
        </p:txBody>
      </p:sp>
    </p:spTree>
    <p:extLst>
      <p:ext uri="{BB962C8B-B14F-4D97-AF65-F5344CB8AC3E}">
        <p14:creationId xmlns:p14="http://schemas.microsoft.com/office/powerpoint/2010/main" val="1249663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/the-w3h-of-alexnet-vggnet-resnet-and-inception-7baaaecccc96</a:t>
            </a:r>
          </a:p>
        </p:txBody>
      </p:sp>
      <p:sp>
        <p:nvSpPr>
          <p:cNvPr id="4" name="Slide Number Placeholder 3"/>
          <p:cNvSpPr>
            <a:spLocks noGrp="1"/>
          </p:cNvSpPr>
          <p:nvPr>
            <p:ph type="sldNum" sz="quarter" idx="5"/>
          </p:nvPr>
        </p:nvSpPr>
        <p:spPr/>
        <p:txBody>
          <a:bodyPr/>
          <a:lstStyle/>
          <a:p>
            <a:fld id="{911152F1-1543-5748-A71C-43B11D21A149}" type="slidenum">
              <a:rPr lang="en-US" smtClean="0"/>
              <a:t>79</a:t>
            </a:fld>
            <a:endParaRPr lang="en-US"/>
          </a:p>
        </p:txBody>
      </p:sp>
    </p:spTree>
    <p:extLst>
      <p:ext uri="{BB962C8B-B14F-4D97-AF65-F5344CB8AC3E}">
        <p14:creationId xmlns:p14="http://schemas.microsoft.com/office/powerpoint/2010/main" val="4189727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https://vas3k.com/blog/</a:t>
            </a:r>
            <a:r>
              <a:rPr lang="en-US" dirty="0" err="1"/>
              <a:t>machine_learning</a:t>
            </a:r>
            <a:r>
              <a:rPr lang="en-US" dirty="0"/>
              <a:t>/</a:t>
            </a:r>
          </a:p>
        </p:txBody>
      </p:sp>
      <p:sp>
        <p:nvSpPr>
          <p:cNvPr id="4" name="Slide Number Placeholder 3"/>
          <p:cNvSpPr>
            <a:spLocks noGrp="1"/>
          </p:cNvSpPr>
          <p:nvPr>
            <p:ph type="sldNum" sz="quarter" idx="5"/>
          </p:nvPr>
        </p:nvSpPr>
        <p:spPr/>
        <p:txBody>
          <a:bodyPr/>
          <a:lstStyle/>
          <a:p>
            <a:fld id="{911152F1-1543-5748-A71C-43B11D21A149}" type="slidenum">
              <a:rPr lang="en-US" smtClean="0"/>
              <a:t>2</a:t>
            </a:fld>
            <a:endParaRPr lang="en-US"/>
          </a:p>
        </p:txBody>
      </p:sp>
    </p:spTree>
    <p:extLst>
      <p:ext uri="{BB962C8B-B14F-4D97-AF65-F5344CB8AC3E}">
        <p14:creationId xmlns:p14="http://schemas.microsoft.com/office/powerpoint/2010/main" val="1806346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86</a:t>
            </a:fld>
            <a:endParaRPr lang="en-US"/>
          </a:p>
        </p:txBody>
      </p:sp>
    </p:spTree>
    <p:extLst>
      <p:ext uri="{BB962C8B-B14F-4D97-AF65-F5344CB8AC3E}">
        <p14:creationId xmlns:p14="http://schemas.microsoft.com/office/powerpoint/2010/main" val="793911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stop</a:t>
            </a:r>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93</a:t>
            </a:fld>
            <a:endParaRPr lang="en-US"/>
          </a:p>
        </p:txBody>
      </p:sp>
    </p:spTree>
    <p:extLst>
      <p:ext uri="{BB962C8B-B14F-4D97-AF65-F5344CB8AC3E}">
        <p14:creationId xmlns:p14="http://schemas.microsoft.com/office/powerpoint/2010/main" val="1384069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96</a:t>
            </a:fld>
            <a:endParaRPr lang="en-US"/>
          </a:p>
        </p:txBody>
      </p:sp>
    </p:spTree>
    <p:extLst>
      <p:ext uri="{BB962C8B-B14F-4D97-AF65-F5344CB8AC3E}">
        <p14:creationId xmlns:p14="http://schemas.microsoft.com/office/powerpoint/2010/main" val="2679881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19</a:t>
            </a:fld>
            <a:endParaRPr lang="en-US"/>
          </a:p>
        </p:txBody>
      </p:sp>
    </p:spTree>
    <p:extLst>
      <p:ext uri="{BB962C8B-B14F-4D97-AF65-F5344CB8AC3E}">
        <p14:creationId xmlns:p14="http://schemas.microsoft.com/office/powerpoint/2010/main" val="129350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24</a:t>
            </a:fld>
            <a:endParaRPr lang="en-US"/>
          </a:p>
        </p:txBody>
      </p:sp>
    </p:spTree>
    <p:extLst>
      <p:ext uri="{BB962C8B-B14F-4D97-AF65-F5344CB8AC3E}">
        <p14:creationId xmlns:p14="http://schemas.microsoft.com/office/powerpoint/2010/main" val="85063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25</a:t>
            </a:fld>
            <a:endParaRPr lang="en-US"/>
          </a:p>
        </p:txBody>
      </p:sp>
    </p:spTree>
    <p:extLst>
      <p:ext uri="{BB962C8B-B14F-4D97-AF65-F5344CB8AC3E}">
        <p14:creationId xmlns:p14="http://schemas.microsoft.com/office/powerpoint/2010/main" val="205602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33</a:t>
            </a:fld>
            <a:endParaRPr lang="en-US"/>
          </a:p>
        </p:txBody>
      </p:sp>
    </p:spTree>
    <p:extLst>
      <p:ext uri="{BB962C8B-B14F-4D97-AF65-F5344CB8AC3E}">
        <p14:creationId xmlns:p14="http://schemas.microsoft.com/office/powerpoint/2010/main" val="4182255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34</a:t>
            </a:fld>
            <a:endParaRPr lang="en-US"/>
          </a:p>
        </p:txBody>
      </p:sp>
    </p:spTree>
    <p:extLst>
      <p:ext uri="{BB962C8B-B14F-4D97-AF65-F5344CB8AC3E}">
        <p14:creationId xmlns:p14="http://schemas.microsoft.com/office/powerpoint/2010/main" val="422204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This probability distribution has no information as the outcome is certain. We know the class. Therefore the entropy for this variable is zero.</a:t>
            </a:r>
            <a:br>
              <a:rPr lang="en-US" dirty="0"/>
            </a:br>
            <a:r>
              <a:rPr lang="en-US" sz="1200" b="0" kern="1200" dirty="0">
                <a:solidFill>
                  <a:schemeClr val="tx1"/>
                </a:solidFill>
                <a:effectLst/>
                <a:latin typeface="+mn-lt"/>
                <a:ea typeface="+mn-ea"/>
                <a:cs typeface="+mn-cs"/>
              </a:rPr>
              <a:t>This means that the cross entropy of two distributions (real and predicted) that have the same probability distribution for a class label, will also always be 0.0.</a:t>
            </a:r>
          </a:p>
          <a:p>
            <a:br>
              <a:rPr lang="en-US" dirty="0"/>
            </a:br>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36</a:t>
            </a:fld>
            <a:endParaRPr lang="en-US"/>
          </a:p>
        </p:txBody>
      </p:sp>
    </p:spTree>
    <p:extLst>
      <p:ext uri="{BB962C8B-B14F-4D97-AF65-F5344CB8AC3E}">
        <p14:creationId xmlns:p14="http://schemas.microsoft.com/office/powerpoint/2010/main" val="2980833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L1 regularization penalizes the sum of absolute values of the weights, whereas L2 regularization penalizes the sum of squares of the weights. </a:t>
            </a:r>
          </a:p>
          <a:p>
            <a:r>
              <a:rPr lang="en-US" sz="1200" b="0" i="0" kern="1200" dirty="0">
                <a:solidFill>
                  <a:schemeClr val="tx1"/>
                </a:solidFill>
                <a:effectLst/>
                <a:latin typeface="+mn-lt"/>
                <a:ea typeface="+mn-ea"/>
                <a:cs typeface="+mn-cs"/>
              </a:rPr>
              <a:t>The L1 regularization solution is sparse. The L2 regularization solution is non-sparse.</a:t>
            </a:r>
          </a:p>
          <a:p>
            <a:r>
              <a:rPr lang="en-US" sz="1200" b="0" i="0" kern="1200" dirty="0">
                <a:solidFill>
                  <a:schemeClr val="tx1"/>
                </a:solidFill>
                <a:effectLst/>
                <a:latin typeface="+mn-lt"/>
                <a:ea typeface="+mn-ea"/>
                <a:cs typeface="+mn-cs"/>
              </a:rPr>
              <a:t>L2 regularization doesn’t perform feature selection, since weights are only reduced to values near 0 instead of 0. L1 regularization has built-in feature selection.</a:t>
            </a:r>
          </a:p>
          <a:p>
            <a:r>
              <a:rPr lang="en-US" sz="1200" b="0" i="0" kern="1200" dirty="0">
                <a:solidFill>
                  <a:schemeClr val="tx1"/>
                </a:solidFill>
                <a:effectLst/>
                <a:latin typeface="+mn-lt"/>
                <a:ea typeface="+mn-ea"/>
                <a:cs typeface="+mn-cs"/>
              </a:rPr>
              <a:t>L1 regularization is robust to outliers, L2 regularization is not. </a:t>
            </a:r>
          </a:p>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37</a:t>
            </a:fld>
            <a:endParaRPr lang="en-US"/>
          </a:p>
        </p:txBody>
      </p:sp>
    </p:spTree>
    <p:extLst>
      <p:ext uri="{BB962C8B-B14F-4D97-AF65-F5344CB8AC3E}">
        <p14:creationId xmlns:p14="http://schemas.microsoft.com/office/powerpoint/2010/main" val="387400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n-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C8D7F-02C0-E046-91CB-EBF02320A3C1}" type="datetime1">
              <a:rPr lang="en-US" smtClean="0"/>
              <a:pPr/>
              <a:t>3/16/22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dirty="0"/>
          </a:p>
        </p:txBody>
      </p:sp>
    </p:spTree>
    <p:extLst>
      <p:ext uri="{BB962C8B-B14F-4D97-AF65-F5344CB8AC3E}">
        <p14:creationId xmlns:p14="http://schemas.microsoft.com/office/powerpoint/2010/main" val="102970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3/16/22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37421851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3/16/22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9638890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ingxuan-Title Only">
  <p:cSld name="Mingxuan-Title Only">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09480" y="274680"/>
            <a:ext cx="10972500" cy="1143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4400"/>
              <a:buFont typeface="Calibri"/>
              <a:buNone/>
              <a:defRPr sz="440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219561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66713-A9BF-7E4C-947A-4C259898D0BE}" type="datetime1">
              <a:rPr lang="en-US" smtClean="0"/>
              <a:pPr/>
              <a:t>3/16/22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61196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mn-lt"/>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9BF4-5CCB-3946-8E68-97F3FD5A1352}" type="datetime1">
              <a:rPr lang="en-US" smtClean="0"/>
              <a:pPr/>
              <a:t>3/16/22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786747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2FDE64-F728-FB4B-AF2A-33EF22527E1F}" type="datetime1">
              <a:rPr lang="en-US" smtClean="0"/>
              <a:pPr/>
              <a:t>3/16/22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861890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mn-lt"/>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30C3E9-72AB-A042-A2D7-F8A041FAC881}" type="datetime1">
              <a:rPr lang="en-US" smtClean="0"/>
              <a:pPr/>
              <a:t>3/16/22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017427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dirty="0"/>
              <a:t>Click to edit Master title style</a:t>
            </a:r>
          </a:p>
        </p:txBody>
      </p:sp>
      <p:sp>
        <p:nvSpPr>
          <p:cNvPr id="3" name="Date Placeholder 2"/>
          <p:cNvSpPr>
            <a:spLocks noGrp="1"/>
          </p:cNvSpPr>
          <p:nvPr>
            <p:ph type="dt" sz="half" idx="10"/>
          </p:nvPr>
        </p:nvSpPr>
        <p:spPr/>
        <p:txBody>
          <a:bodyPr/>
          <a:lstStyle/>
          <a:p>
            <a:fld id="{6C060F05-C80C-FE4E-8BC4-B41A0643590A}" type="datetime1">
              <a:rPr lang="en-US" smtClean="0"/>
              <a:pPr/>
              <a:t>3/16/22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705183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77CF0-9982-2242-BB38-308892AD0416}" type="datetime1">
              <a:rPr lang="en-US" smtClean="0"/>
              <a:pPr/>
              <a:t>3/16/22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241519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346DA9-E739-1E41-865D-86A633AE97C2}" type="datetime1">
              <a:rPr lang="en-US" smtClean="0"/>
              <a:pPr/>
              <a:t>3/16/22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9359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DA62C-B83D-3045-B53E-5B0999033BBB}" type="datetime1">
              <a:rPr lang="en-US" smtClean="0"/>
              <a:pPr/>
              <a:t>3/16/22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826430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4E0F1-E41B-704F-BA82-7A6AC0588047}" type="datetime1">
              <a:rPr lang="en-US" smtClean="0"/>
              <a:t>3/16/22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137E7-F180-D043-87BE-208C74AB267C}" type="slidenum">
              <a:rPr lang="en-US" smtClean="0"/>
              <a:t>‹#›</a:t>
            </a:fld>
            <a:endParaRPr lang="en-US"/>
          </a:p>
        </p:txBody>
      </p:sp>
    </p:spTree>
    <p:extLst>
      <p:ext uri="{BB962C8B-B14F-4D97-AF65-F5344CB8AC3E}">
        <p14:creationId xmlns:p14="http://schemas.microsoft.com/office/powerpoint/2010/main" val="12179029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7" r:id="rId12"/>
  </p:sldLayoutIdLst>
  <p:hf hdr="0" ftr="0" dt="0"/>
  <p:txStyles>
    <p:titleStyle>
      <a:lvl1pPr algn="ctr"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5.sv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hyperlink" Target="https://www.mdpi.com/723500"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6.gif"/></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6.gi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0.gif"/><Relationship Id="rId5" Type="http://schemas.openxmlformats.org/officeDocument/2006/relationships/image" Target="../media/image89.sv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2.svg"/><Relationship Id="rId7" Type="http://schemas.openxmlformats.org/officeDocument/2006/relationships/image" Target="../media/image98.sv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4.svg"/><Relationship Id="rId5" Type="http://schemas.openxmlformats.org/officeDocument/2006/relationships/image" Target="../media/image94.svg"/><Relationship Id="rId10" Type="http://schemas.openxmlformats.org/officeDocument/2006/relationships/image" Target="../media/image103.png"/><Relationship Id="rId4" Type="http://schemas.openxmlformats.org/officeDocument/2006/relationships/image" Target="../media/image93.png"/><Relationship Id="rId9" Type="http://schemas.openxmlformats.org/officeDocument/2006/relationships/image" Target="../media/image100.sv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m2dsupsdlclass.github.io/lectures-lab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datascience4all.org/"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65FE-56F9-F24B-8A67-CEE49DD9AA2F}"/>
              </a:ext>
            </a:extLst>
          </p:cNvPr>
          <p:cNvSpPr>
            <a:spLocks noGrp="1"/>
          </p:cNvSpPr>
          <p:nvPr>
            <p:ph type="ctrTitle"/>
          </p:nvPr>
        </p:nvSpPr>
        <p:spPr/>
        <p:txBody>
          <a:bodyPr>
            <a:normAutofit fontScale="90000"/>
          </a:bodyPr>
          <a:lstStyle/>
          <a:p>
            <a:r>
              <a:rPr lang="en-US" dirty="0"/>
              <a:t>Capturing Spatial Dependencies with Deep </a:t>
            </a:r>
            <a:r>
              <a:rPr lang="en-US"/>
              <a:t>Neural Networks I</a:t>
            </a:r>
            <a:endParaRPr lang="en-US" dirty="0">
              <a:latin typeface="+mn-lt"/>
            </a:endParaRPr>
          </a:p>
        </p:txBody>
      </p:sp>
      <p:sp>
        <p:nvSpPr>
          <p:cNvPr id="3" name="Subtitle 2">
            <a:extLst>
              <a:ext uri="{FF2B5EF4-FFF2-40B4-BE49-F238E27FC236}">
                <a16:creationId xmlns:a16="http://schemas.microsoft.com/office/drawing/2014/main" id="{9B1CFCAB-1429-CD4F-9A99-869F53A97820}"/>
              </a:ext>
            </a:extLst>
          </p:cNvPr>
          <p:cNvSpPr>
            <a:spLocks noGrp="1"/>
          </p:cNvSpPr>
          <p:nvPr>
            <p:ph type="subTitle" idx="1"/>
          </p:nvPr>
        </p:nvSpPr>
        <p:spPr/>
        <p:txBody>
          <a:bodyPr>
            <a:normAutofit lnSpcReduction="10000"/>
          </a:bodyPr>
          <a:lstStyle/>
          <a:p>
            <a:r>
              <a:rPr lang="en-US" dirty="0">
                <a:latin typeface="+mn-lt"/>
              </a:rPr>
              <a:t>Yao-Yi Chiang</a:t>
            </a:r>
          </a:p>
          <a:p>
            <a:r>
              <a:rPr lang="en-US" dirty="0">
                <a:latin typeface="+mn-lt"/>
              </a:rPr>
              <a:t>Computer Science and Engineering</a:t>
            </a:r>
          </a:p>
          <a:p>
            <a:r>
              <a:rPr lang="en-US" dirty="0">
                <a:latin typeface="+mn-lt"/>
              </a:rPr>
              <a:t>University of Minnesota</a:t>
            </a:r>
          </a:p>
          <a:p>
            <a:r>
              <a:rPr lang="en-US" dirty="0" err="1">
                <a:latin typeface="+mn-lt"/>
              </a:rPr>
              <a:t>yaoyi@umn.edu</a:t>
            </a:r>
            <a:endParaRPr lang="en-US" dirty="0">
              <a:latin typeface="+mn-lt"/>
            </a:endParaRPr>
          </a:p>
        </p:txBody>
      </p:sp>
      <p:sp>
        <p:nvSpPr>
          <p:cNvPr id="6" name="Slide Number Placeholder 5">
            <a:extLst>
              <a:ext uri="{FF2B5EF4-FFF2-40B4-BE49-F238E27FC236}">
                <a16:creationId xmlns:a16="http://schemas.microsoft.com/office/drawing/2014/main" id="{EC5F63C4-3D7A-4D40-A73E-F3D41CB4C939}"/>
              </a:ext>
            </a:extLst>
          </p:cNvPr>
          <p:cNvSpPr>
            <a:spLocks noGrp="1"/>
          </p:cNvSpPr>
          <p:nvPr>
            <p:ph type="sldNum" sz="quarter" idx="12"/>
          </p:nvPr>
        </p:nvSpPr>
        <p:spPr/>
        <p:txBody>
          <a:bodyPr/>
          <a:lstStyle/>
          <a:p>
            <a:fld id="{F5A137E7-F180-D043-87BE-208C74AB267C}" type="slidenum">
              <a:rPr lang="en-US" smtClean="0"/>
              <a:t>1</a:t>
            </a:fld>
            <a:endParaRPr lang="en-US"/>
          </a:p>
        </p:txBody>
      </p:sp>
      <p:sp>
        <p:nvSpPr>
          <p:cNvPr id="4" name="TextBox 3">
            <a:extLst>
              <a:ext uri="{FF2B5EF4-FFF2-40B4-BE49-F238E27FC236}">
                <a16:creationId xmlns:a16="http://schemas.microsoft.com/office/drawing/2014/main" id="{744E2D1A-BA36-8C4F-ADB5-5FAF97ABA1F9}"/>
              </a:ext>
            </a:extLst>
          </p:cNvPr>
          <p:cNvSpPr txBox="1"/>
          <p:nvPr/>
        </p:nvSpPr>
        <p:spPr>
          <a:xfrm>
            <a:off x="121931" y="6182393"/>
            <a:ext cx="2438283" cy="538609"/>
          </a:xfrm>
          <a:prstGeom prst="rect">
            <a:avLst/>
          </a:prstGeom>
          <a:solidFill>
            <a:srgbClr val="F8CB65"/>
          </a:solidFill>
        </p:spPr>
        <p:txBody>
          <a:bodyPr wrap="square" rtlCol="0">
            <a:spAutoFit/>
          </a:bodyPr>
          <a:lstStyle/>
          <a:p>
            <a:endParaRPr lang="en-US" sz="300" b="1" dirty="0">
              <a:solidFill>
                <a:schemeClr val="accent3">
                  <a:lumMod val="50000"/>
                </a:schemeClr>
              </a:solidFill>
            </a:endParaRPr>
          </a:p>
          <a:p>
            <a:r>
              <a:rPr lang="en-US" sz="1400" b="1" dirty="0">
                <a:solidFill>
                  <a:schemeClr val="accent3">
                    <a:lumMod val="50000"/>
                  </a:schemeClr>
                </a:solidFill>
              </a:rPr>
              <a:t>CC-BY</a:t>
            </a:r>
          </a:p>
          <a:p>
            <a:r>
              <a:rPr lang="en-US" sz="1100" b="1" dirty="0">
                <a:solidFill>
                  <a:schemeClr val="accent3">
                    <a:lumMod val="50000"/>
                  </a:schemeClr>
                </a:solidFill>
              </a:rPr>
              <a:t>Attribution               </a:t>
            </a:r>
            <a:endParaRPr lang="en-US" sz="1100" dirty="0">
              <a:solidFill>
                <a:schemeClr val="accent3">
                  <a:lumMod val="50000"/>
                </a:schemeClr>
              </a:solidFill>
            </a:endParaRPr>
          </a:p>
        </p:txBody>
      </p:sp>
      <p:pic>
        <p:nvPicPr>
          <p:cNvPr id="5" name="Picture 4">
            <a:extLst>
              <a:ext uri="{FF2B5EF4-FFF2-40B4-BE49-F238E27FC236}">
                <a16:creationId xmlns:a16="http://schemas.microsoft.com/office/drawing/2014/main" id="{71899D8D-385E-5946-8D40-8786B38617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43026" y="6264412"/>
            <a:ext cx="1111324" cy="391785"/>
          </a:xfrm>
          <a:prstGeom prst="rect">
            <a:avLst/>
          </a:prstGeom>
        </p:spPr>
      </p:pic>
    </p:spTree>
    <p:extLst>
      <p:ext uri="{BB962C8B-B14F-4D97-AF65-F5344CB8AC3E}">
        <p14:creationId xmlns:p14="http://schemas.microsoft.com/office/powerpoint/2010/main" val="144532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10</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7170" name="Picture 2" descr="final output">
            <a:extLst>
              <a:ext uri="{FF2B5EF4-FFF2-40B4-BE49-F238E27FC236}">
                <a16:creationId xmlns:a16="http://schemas.microsoft.com/office/drawing/2014/main" id="{45D4BA5C-99E9-B147-AEBE-CE605A9AD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61" b="21036"/>
          <a:stretch/>
        </p:blipFill>
        <p:spPr bwMode="auto">
          <a:xfrm>
            <a:off x="2641492" y="2013914"/>
            <a:ext cx="6400799" cy="42728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D6C1BB1-DA5F-1F49-8DCE-A9E6EAB9920F}"/>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155119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64B9-1E65-CC42-B649-A2207FBCCE5A}"/>
              </a:ext>
            </a:extLst>
          </p:cNvPr>
          <p:cNvSpPr>
            <a:spLocks noGrp="1"/>
          </p:cNvSpPr>
          <p:nvPr>
            <p:ph type="title"/>
          </p:nvPr>
        </p:nvSpPr>
        <p:spPr/>
        <p:txBody>
          <a:bodyPr/>
          <a:lstStyle/>
          <a:p>
            <a:r>
              <a:rPr lang="en-US" dirty="0"/>
              <a:t>Map Processing</a:t>
            </a:r>
          </a:p>
        </p:txBody>
      </p:sp>
      <p:sp>
        <p:nvSpPr>
          <p:cNvPr id="3" name="Content Placeholder 2">
            <a:extLst>
              <a:ext uri="{FF2B5EF4-FFF2-40B4-BE49-F238E27FC236}">
                <a16:creationId xmlns:a16="http://schemas.microsoft.com/office/drawing/2014/main" id="{8E37A82B-4120-0649-AFBC-DFE2CBFCE78B}"/>
              </a:ext>
            </a:extLst>
          </p:cNvPr>
          <p:cNvSpPr>
            <a:spLocks noGrp="1"/>
          </p:cNvSpPr>
          <p:nvPr>
            <p:ph idx="1"/>
          </p:nvPr>
        </p:nvSpPr>
        <p:spPr>
          <a:xfrm>
            <a:off x="838200" y="1825625"/>
            <a:ext cx="4403651" cy="4351338"/>
          </a:xfrm>
        </p:spPr>
        <p:txBody>
          <a:bodyPr>
            <a:normAutofit/>
          </a:bodyPr>
          <a:lstStyle/>
          <a:p>
            <a:r>
              <a:rPr lang="en-US" dirty="0"/>
              <a:t>The small image on the right: hotel sample</a:t>
            </a:r>
          </a:p>
          <a:p>
            <a:r>
              <a:rPr lang="en-US" dirty="0"/>
              <a:t>The small white circles on the maps: SURF descriptors</a:t>
            </a:r>
          </a:p>
          <a:p>
            <a:r>
              <a:rPr lang="en-US" dirty="0"/>
              <a:t>The yellow lines connect </a:t>
            </a:r>
            <a:r>
              <a:rPr lang="en-US" dirty="0">
                <a:solidFill>
                  <a:srgbClr val="C00000"/>
                </a:solidFill>
              </a:rPr>
              <a:t>matches</a:t>
            </a:r>
            <a:r>
              <a:rPr lang="en-US" dirty="0"/>
              <a:t> between the SURF descriptors of the map area and the sample. </a:t>
            </a:r>
          </a:p>
        </p:txBody>
      </p:sp>
      <p:sp>
        <p:nvSpPr>
          <p:cNvPr id="4" name="Slide Number Placeholder 3">
            <a:extLst>
              <a:ext uri="{FF2B5EF4-FFF2-40B4-BE49-F238E27FC236}">
                <a16:creationId xmlns:a16="http://schemas.microsoft.com/office/drawing/2014/main" id="{80123302-F55C-6348-B1E9-C457BC473CB6}"/>
              </a:ext>
            </a:extLst>
          </p:cNvPr>
          <p:cNvSpPr>
            <a:spLocks noGrp="1"/>
          </p:cNvSpPr>
          <p:nvPr>
            <p:ph type="sldNum" sz="quarter" idx="12"/>
          </p:nvPr>
        </p:nvSpPr>
        <p:spPr/>
        <p:txBody>
          <a:bodyPr/>
          <a:lstStyle/>
          <a:p>
            <a:fld id="{F5A137E7-F180-D043-87BE-208C74AB267C}" type="slidenum">
              <a:rPr lang="en-US" smtClean="0"/>
              <a:pPr/>
              <a:t>11</a:t>
            </a:fld>
            <a:endParaRPr lang="en-US"/>
          </a:p>
        </p:txBody>
      </p:sp>
      <p:pic>
        <p:nvPicPr>
          <p:cNvPr id="5" name="Picture 4">
            <a:extLst>
              <a:ext uri="{FF2B5EF4-FFF2-40B4-BE49-F238E27FC236}">
                <a16:creationId xmlns:a16="http://schemas.microsoft.com/office/drawing/2014/main" id="{A8A40E62-4296-4146-9F0C-8F46A53D683B}"/>
              </a:ext>
            </a:extLst>
          </p:cNvPr>
          <p:cNvPicPr>
            <a:picLocks noChangeAspect="1"/>
          </p:cNvPicPr>
          <p:nvPr/>
        </p:nvPicPr>
        <p:blipFill>
          <a:blip r:embed="rId2"/>
          <a:stretch>
            <a:fillRect/>
          </a:stretch>
        </p:blipFill>
        <p:spPr>
          <a:xfrm>
            <a:off x="5391150" y="1834357"/>
            <a:ext cx="6438900" cy="4432300"/>
          </a:xfrm>
          <a:prstGeom prst="rect">
            <a:avLst/>
          </a:prstGeom>
        </p:spPr>
      </p:pic>
      <p:sp>
        <p:nvSpPr>
          <p:cNvPr id="6" name="TextBox 5">
            <a:extLst>
              <a:ext uri="{FF2B5EF4-FFF2-40B4-BE49-F238E27FC236}">
                <a16:creationId xmlns:a16="http://schemas.microsoft.com/office/drawing/2014/main" id="{4DE74381-BD11-9645-BAC9-05341639A10D}"/>
              </a:ext>
            </a:extLst>
          </p:cNvPr>
          <p:cNvSpPr txBox="1"/>
          <p:nvPr/>
        </p:nvSpPr>
        <p:spPr>
          <a:xfrm>
            <a:off x="0" y="6356350"/>
            <a:ext cx="10513903" cy="523220"/>
          </a:xfrm>
          <a:prstGeom prst="rect">
            <a:avLst/>
          </a:prstGeom>
          <a:noFill/>
        </p:spPr>
        <p:txBody>
          <a:bodyPr wrap="square" rtlCol="0">
            <a:spAutoFit/>
          </a:bodyPr>
          <a:lstStyle/>
          <a:p>
            <a:r>
              <a:rPr lang="en-US" sz="1400" dirty="0"/>
              <a:t>Using Historical Maps in Scientific Studies: Applications, Challenges, and Best Practices. Chiang, Y.; Duan, W.; Leyk, S.; </a:t>
            </a:r>
            <a:r>
              <a:rPr lang="en-US" sz="1400" dirty="0" err="1"/>
              <a:t>Uhl</a:t>
            </a:r>
            <a:r>
              <a:rPr lang="en-US" sz="1400" dirty="0"/>
              <a:t>, J. H; and Knoblock, C. A of </a:t>
            </a:r>
            <a:r>
              <a:rPr lang="en-US" sz="1400" dirty="0" err="1"/>
              <a:t>SpringerBriefs</a:t>
            </a:r>
            <a:r>
              <a:rPr lang="en-US" sz="1400" dirty="0"/>
              <a:t> in </a:t>
            </a:r>
            <a:r>
              <a:rPr lang="en-US" sz="1400" dirty="0" err="1"/>
              <a:t>GeographySpringer</a:t>
            </a:r>
            <a:r>
              <a:rPr lang="en-US" sz="1400" dirty="0"/>
              <a:t> International Publishing, 2020.</a:t>
            </a:r>
          </a:p>
        </p:txBody>
      </p:sp>
    </p:spTree>
    <p:extLst>
      <p:ext uri="{BB962C8B-B14F-4D97-AF65-F5344CB8AC3E}">
        <p14:creationId xmlns:p14="http://schemas.microsoft.com/office/powerpoint/2010/main" val="1249894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984E-E94C-1443-A401-9DA7DD91088D}"/>
              </a:ext>
            </a:extLst>
          </p:cNvPr>
          <p:cNvSpPr>
            <a:spLocks noGrp="1"/>
          </p:cNvSpPr>
          <p:nvPr>
            <p:ph type="title"/>
          </p:nvPr>
        </p:nvSpPr>
        <p:spPr/>
        <p:txBody>
          <a:bodyPr/>
          <a:lstStyle/>
          <a:p>
            <a:r>
              <a:rPr lang="en-US" dirty="0"/>
              <a:t>Handcrafted Image Features</a:t>
            </a:r>
          </a:p>
        </p:txBody>
      </p:sp>
      <p:sp>
        <p:nvSpPr>
          <p:cNvPr id="3" name="Content Placeholder 2">
            <a:extLst>
              <a:ext uri="{FF2B5EF4-FFF2-40B4-BE49-F238E27FC236}">
                <a16:creationId xmlns:a16="http://schemas.microsoft.com/office/drawing/2014/main" id="{1A5454CB-0BB0-0F48-A678-57F25A135783}"/>
              </a:ext>
            </a:extLst>
          </p:cNvPr>
          <p:cNvSpPr>
            <a:spLocks noGrp="1"/>
          </p:cNvSpPr>
          <p:nvPr>
            <p:ph idx="1"/>
          </p:nvPr>
        </p:nvSpPr>
        <p:spPr/>
        <p:txBody>
          <a:bodyPr/>
          <a:lstStyle/>
          <a:p>
            <a:r>
              <a:rPr lang="en-US" dirty="0"/>
              <a:t>Pros</a:t>
            </a:r>
          </a:p>
          <a:p>
            <a:pPr lvl="1"/>
            <a:r>
              <a:rPr lang="en-US" dirty="0"/>
              <a:t>Simple, easy to implement</a:t>
            </a:r>
          </a:p>
          <a:p>
            <a:pPr lvl="1"/>
            <a:r>
              <a:rPr lang="en-US" dirty="0"/>
              <a:t>Do not require significant computational power	</a:t>
            </a:r>
          </a:p>
          <a:p>
            <a:pPr lvl="1"/>
            <a:r>
              <a:rPr lang="en-US" dirty="0"/>
              <a:t>Somehow explainable results</a:t>
            </a:r>
          </a:p>
          <a:p>
            <a:r>
              <a:rPr lang="en-US" dirty="0"/>
              <a:t>Cons</a:t>
            </a:r>
          </a:p>
          <a:p>
            <a:pPr lvl="1"/>
            <a:r>
              <a:rPr lang="en-US" dirty="0"/>
              <a:t>Not very robust (e.g., objects need to be very similar for a match)</a:t>
            </a:r>
          </a:p>
          <a:p>
            <a:pPr lvl="1"/>
            <a:r>
              <a:rPr lang="en-US" dirty="0"/>
              <a:t>Limited computer vision applications</a:t>
            </a:r>
          </a:p>
        </p:txBody>
      </p:sp>
      <p:sp>
        <p:nvSpPr>
          <p:cNvPr id="4" name="Slide Number Placeholder 3">
            <a:extLst>
              <a:ext uri="{FF2B5EF4-FFF2-40B4-BE49-F238E27FC236}">
                <a16:creationId xmlns:a16="http://schemas.microsoft.com/office/drawing/2014/main" id="{76029146-AE63-734E-9F96-084D8C7A6F0A}"/>
              </a:ext>
            </a:extLst>
          </p:cNvPr>
          <p:cNvSpPr>
            <a:spLocks noGrp="1"/>
          </p:cNvSpPr>
          <p:nvPr>
            <p:ph type="sldNum" sz="quarter" idx="12"/>
          </p:nvPr>
        </p:nvSpPr>
        <p:spPr/>
        <p:txBody>
          <a:bodyPr/>
          <a:lstStyle/>
          <a:p>
            <a:fld id="{F5A137E7-F180-D043-87BE-208C74AB267C}" type="slidenum">
              <a:rPr lang="en-US" smtClean="0"/>
              <a:pPr/>
              <a:t>12</a:t>
            </a:fld>
            <a:endParaRPr lang="en-US"/>
          </a:p>
        </p:txBody>
      </p:sp>
    </p:spTree>
    <p:extLst>
      <p:ext uri="{BB962C8B-B14F-4D97-AF65-F5344CB8AC3E}">
        <p14:creationId xmlns:p14="http://schemas.microsoft.com/office/powerpoint/2010/main" val="534718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201921-CE7E-DC46-87B4-AC686F48E6E8}"/>
              </a:ext>
            </a:extLst>
          </p:cNvPr>
          <p:cNvSpPr>
            <a:spLocks noGrp="1"/>
          </p:cNvSpPr>
          <p:nvPr>
            <p:ph type="sldNum" sz="quarter" idx="12"/>
          </p:nvPr>
        </p:nvSpPr>
        <p:spPr/>
        <p:txBody>
          <a:bodyPr/>
          <a:lstStyle/>
          <a:p>
            <a:fld id="{F5A137E7-F180-D043-87BE-208C74AB267C}" type="slidenum">
              <a:rPr lang="en-US" smtClean="0"/>
              <a:pPr/>
              <a:t>13</a:t>
            </a:fld>
            <a:endParaRPr lang="en-US"/>
          </a:p>
        </p:txBody>
      </p:sp>
      <p:pic>
        <p:nvPicPr>
          <p:cNvPr id="8198" name="Picture 6">
            <a:extLst>
              <a:ext uri="{FF2B5EF4-FFF2-40B4-BE49-F238E27FC236}">
                <a16:creationId xmlns:a16="http://schemas.microsoft.com/office/drawing/2014/main" id="{A8FAE6AD-74A5-6444-8039-B59BA92F2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991" y="365125"/>
            <a:ext cx="8321710" cy="54190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F1738B-FE27-A245-834F-C53E03891E7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
        <p:nvSpPr>
          <p:cNvPr id="5" name="Title 2">
            <a:extLst>
              <a:ext uri="{FF2B5EF4-FFF2-40B4-BE49-F238E27FC236}">
                <a16:creationId xmlns:a16="http://schemas.microsoft.com/office/drawing/2014/main" id="{7AB88EA5-0EBF-8C41-AD06-FF6C300EE6F8}"/>
              </a:ext>
            </a:extLst>
          </p:cNvPr>
          <p:cNvSpPr>
            <a:spLocks noGrp="1"/>
          </p:cNvSpPr>
          <p:nvPr>
            <p:ph type="title"/>
          </p:nvPr>
        </p:nvSpPr>
        <p:spPr>
          <a:xfrm>
            <a:off x="838200" y="365125"/>
            <a:ext cx="2918791" cy="1325563"/>
          </a:xfrm>
        </p:spPr>
        <p:txBody>
          <a:bodyPr>
            <a:noAutofit/>
          </a:bodyPr>
          <a:lstStyle/>
          <a:p>
            <a:pPr algn="l"/>
            <a:r>
              <a:rPr lang="en-US" sz="3600" dirty="0"/>
              <a:t>What have we covered so far?</a:t>
            </a:r>
          </a:p>
        </p:txBody>
      </p:sp>
      <p:sp>
        <p:nvSpPr>
          <p:cNvPr id="6" name="Content Placeholder 5">
            <a:extLst>
              <a:ext uri="{FF2B5EF4-FFF2-40B4-BE49-F238E27FC236}">
                <a16:creationId xmlns:a16="http://schemas.microsoft.com/office/drawing/2014/main" id="{F4ADACA9-C076-7F42-B221-B8211C3C7D57}"/>
              </a:ext>
            </a:extLst>
          </p:cNvPr>
          <p:cNvSpPr>
            <a:spLocks noGrp="1"/>
          </p:cNvSpPr>
          <p:nvPr>
            <p:ph idx="1"/>
          </p:nvPr>
        </p:nvSpPr>
        <p:spPr>
          <a:xfrm>
            <a:off x="838200" y="1825625"/>
            <a:ext cx="2918791" cy="4351338"/>
          </a:xfrm>
        </p:spPr>
        <p:txBody>
          <a:bodyPr/>
          <a:lstStyle/>
          <a:p>
            <a:r>
              <a:rPr lang="en-US" dirty="0"/>
              <a:t>Classical ML</a:t>
            </a:r>
          </a:p>
          <a:p>
            <a:r>
              <a:rPr lang="en-US" dirty="0"/>
              <a:t>Ensembles</a:t>
            </a:r>
          </a:p>
        </p:txBody>
      </p:sp>
      <p:sp>
        <p:nvSpPr>
          <p:cNvPr id="2" name="Rectangle 1">
            <a:extLst>
              <a:ext uri="{FF2B5EF4-FFF2-40B4-BE49-F238E27FC236}">
                <a16:creationId xmlns:a16="http://schemas.microsoft.com/office/drawing/2014/main" id="{E85D55F2-3BC4-3B49-9830-9F4E1DBB86B0}"/>
              </a:ext>
            </a:extLst>
          </p:cNvPr>
          <p:cNvSpPr/>
          <p:nvPr/>
        </p:nvSpPr>
        <p:spPr>
          <a:xfrm>
            <a:off x="8786192" y="2892287"/>
            <a:ext cx="3366052" cy="167971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37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583C8B-3040-9F42-AA13-75F4A37B4C5E}"/>
              </a:ext>
            </a:extLst>
          </p:cNvPr>
          <p:cNvSpPr>
            <a:spLocks noGrp="1"/>
          </p:cNvSpPr>
          <p:nvPr>
            <p:ph type="title"/>
          </p:nvPr>
        </p:nvSpPr>
        <p:spPr/>
        <p:txBody>
          <a:bodyPr/>
          <a:lstStyle/>
          <a:p>
            <a:pPr algn="l"/>
            <a:r>
              <a:rPr lang="en-US" dirty="0"/>
              <a:t>Neural Networks and Deep Learning</a:t>
            </a:r>
          </a:p>
        </p:txBody>
      </p:sp>
      <p:sp>
        <p:nvSpPr>
          <p:cNvPr id="7" name="Text Placeholder 6">
            <a:extLst>
              <a:ext uri="{FF2B5EF4-FFF2-40B4-BE49-F238E27FC236}">
                <a16:creationId xmlns:a16="http://schemas.microsoft.com/office/drawing/2014/main" id="{76A7DE72-9459-DE46-A919-361C83CCE83F}"/>
              </a:ext>
            </a:extLst>
          </p:cNvPr>
          <p:cNvSpPr>
            <a:spLocks noGrp="1"/>
          </p:cNvSpPr>
          <p:nvPr>
            <p:ph type="body" idx="1"/>
          </p:nvPr>
        </p:nvSpPr>
        <p:spPr/>
        <p:txBody>
          <a:bodyPr/>
          <a:lstStyle/>
          <a:p>
            <a:r>
              <a:rPr lang="en-US" dirty="0"/>
              <a:t>A short introduction</a:t>
            </a:r>
          </a:p>
        </p:txBody>
      </p:sp>
      <p:sp>
        <p:nvSpPr>
          <p:cNvPr id="4" name="Slide Number Placeholder 3">
            <a:extLst>
              <a:ext uri="{FF2B5EF4-FFF2-40B4-BE49-F238E27FC236}">
                <a16:creationId xmlns:a16="http://schemas.microsoft.com/office/drawing/2014/main" id="{25D5B279-5B6F-6F42-8C56-02674D0FD8A4}"/>
              </a:ext>
            </a:extLst>
          </p:cNvPr>
          <p:cNvSpPr>
            <a:spLocks noGrp="1"/>
          </p:cNvSpPr>
          <p:nvPr>
            <p:ph type="sldNum" sz="quarter" idx="12"/>
          </p:nvPr>
        </p:nvSpPr>
        <p:spPr/>
        <p:txBody>
          <a:bodyPr/>
          <a:lstStyle/>
          <a:p>
            <a:fld id="{F5A137E7-F180-D043-87BE-208C74AB267C}" type="slidenum">
              <a:rPr lang="en-US" smtClean="0"/>
              <a:pPr/>
              <a:t>14</a:t>
            </a:fld>
            <a:endParaRPr lang="en-US"/>
          </a:p>
        </p:txBody>
      </p:sp>
    </p:spTree>
    <p:extLst>
      <p:ext uri="{BB962C8B-B14F-4D97-AF65-F5344CB8AC3E}">
        <p14:creationId xmlns:p14="http://schemas.microsoft.com/office/powerpoint/2010/main" val="100401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B366-7FFD-A643-BA88-DEE31D29F7A6}"/>
              </a:ext>
            </a:extLst>
          </p:cNvPr>
          <p:cNvSpPr>
            <a:spLocks noGrp="1"/>
          </p:cNvSpPr>
          <p:nvPr>
            <p:ph type="title"/>
          </p:nvPr>
        </p:nvSpPr>
        <p:spPr/>
        <p:txBody>
          <a:bodyPr/>
          <a:lstStyle/>
          <a:p>
            <a:r>
              <a:rPr lang="en-US" dirty="0"/>
              <a:t>Deep Neural Networks</a:t>
            </a:r>
          </a:p>
        </p:txBody>
      </p:sp>
      <p:sp>
        <p:nvSpPr>
          <p:cNvPr id="6" name="Content Placeholder 5">
            <a:extLst>
              <a:ext uri="{FF2B5EF4-FFF2-40B4-BE49-F238E27FC236}">
                <a16:creationId xmlns:a16="http://schemas.microsoft.com/office/drawing/2014/main" id="{6C07B32B-0A42-EC49-BEB8-8918DED373A1}"/>
              </a:ext>
            </a:extLst>
          </p:cNvPr>
          <p:cNvSpPr>
            <a:spLocks noGrp="1"/>
          </p:cNvSpPr>
          <p:nvPr>
            <p:ph idx="1"/>
          </p:nvPr>
        </p:nvSpPr>
        <p:spPr>
          <a:xfrm>
            <a:off x="838200" y="1825625"/>
            <a:ext cx="3944815" cy="4351338"/>
          </a:xfrm>
        </p:spPr>
        <p:txBody>
          <a:bodyPr>
            <a:normAutofit/>
          </a:bodyPr>
          <a:lstStyle/>
          <a:p>
            <a:r>
              <a:rPr lang="en-US" dirty="0"/>
              <a:t>Neural networks with lots of “neurons” and layers</a:t>
            </a:r>
          </a:p>
        </p:txBody>
      </p:sp>
      <p:sp>
        <p:nvSpPr>
          <p:cNvPr id="4" name="Slide Number Placeholder 3">
            <a:extLst>
              <a:ext uri="{FF2B5EF4-FFF2-40B4-BE49-F238E27FC236}">
                <a16:creationId xmlns:a16="http://schemas.microsoft.com/office/drawing/2014/main" id="{99CBD6B2-7F69-A245-B563-620694CAB0AD}"/>
              </a:ext>
            </a:extLst>
          </p:cNvPr>
          <p:cNvSpPr>
            <a:spLocks noGrp="1"/>
          </p:cNvSpPr>
          <p:nvPr>
            <p:ph type="sldNum" sz="quarter" idx="12"/>
          </p:nvPr>
        </p:nvSpPr>
        <p:spPr/>
        <p:txBody>
          <a:bodyPr/>
          <a:lstStyle/>
          <a:p>
            <a:fld id="{F5A137E7-F180-D043-87BE-208C74AB267C}" type="slidenum">
              <a:rPr lang="en-US" smtClean="0"/>
              <a:pPr/>
              <a:t>15</a:t>
            </a:fld>
            <a:endParaRPr lang="en-US"/>
          </a:p>
        </p:txBody>
      </p:sp>
      <p:sp>
        <p:nvSpPr>
          <p:cNvPr id="7" name="AutoShape 2">
            <a:extLst>
              <a:ext uri="{FF2B5EF4-FFF2-40B4-BE49-F238E27FC236}">
                <a16:creationId xmlns:a16="http://schemas.microsoft.com/office/drawing/2014/main" id="{D08F6AFE-4855-2B42-9817-B554DC2AF5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2" name="Picture 6">
            <a:extLst>
              <a:ext uri="{FF2B5EF4-FFF2-40B4-BE49-F238E27FC236}">
                <a16:creationId xmlns:a16="http://schemas.microsoft.com/office/drawing/2014/main" id="{402004FA-1873-984E-B8EC-1E00F32D0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309" y="2259257"/>
            <a:ext cx="6378675" cy="342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810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B366-7FFD-A643-BA88-DEE31D29F7A6}"/>
              </a:ext>
            </a:extLst>
          </p:cNvPr>
          <p:cNvSpPr>
            <a:spLocks noGrp="1"/>
          </p:cNvSpPr>
          <p:nvPr>
            <p:ph type="title"/>
          </p:nvPr>
        </p:nvSpPr>
        <p:spPr/>
        <p:txBody>
          <a:bodyPr/>
          <a:lstStyle/>
          <a:p>
            <a:r>
              <a:rPr lang="en-US" dirty="0"/>
              <a:t>Deep Neural Networks</a:t>
            </a:r>
          </a:p>
        </p:txBody>
      </p:sp>
      <p:sp>
        <p:nvSpPr>
          <p:cNvPr id="6" name="Content Placeholder 5">
            <a:extLst>
              <a:ext uri="{FF2B5EF4-FFF2-40B4-BE49-F238E27FC236}">
                <a16:creationId xmlns:a16="http://schemas.microsoft.com/office/drawing/2014/main" id="{6C07B32B-0A42-EC49-BEB8-8918DED373A1}"/>
              </a:ext>
            </a:extLst>
          </p:cNvPr>
          <p:cNvSpPr>
            <a:spLocks noGrp="1"/>
          </p:cNvSpPr>
          <p:nvPr>
            <p:ph idx="1"/>
          </p:nvPr>
        </p:nvSpPr>
        <p:spPr>
          <a:xfrm>
            <a:off x="838200" y="1825625"/>
            <a:ext cx="3944815" cy="4351338"/>
          </a:xfrm>
        </p:spPr>
        <p:txBody>
          <a:bodyPr>
            <a:normAutofit/>
          </a:bodyPr>
          <a:lstStyle/>
          <a:p>
            <a:r>
              <a:rPr lang="en-US" dirty="0"/>
              <a:t>Neural networks with lots of “neurons” and layers</a:t>
            </a:r>
          </a:p>
          <a:p>
            <a:r>
              <a:rPr lang="en-US" dirty="0"/>
              <a:t>Flexible network modules </a:t>
            </a:r>
          </a:p>
          <a:p>
            <a:r>
              <a:rPr lang="en-US" dirty="0"/>
              <a:t>Can capture non-linear relationships in data</a:t>
            </a:r>
          </a:p>
        </p:txBody>
      </p:sp>
      <p:sp>
        <p:nvSpPr>
          <p:cNvPr id="4" name="Slide Number Placeholder 3">
            <a:extLst>
              <a:ext uri="{FF2B5EF4-FFF2-40B4-BE49-F238E27FC236}">
                <a16:creationId xmlns:a16="http://schemas.microsoft.com/office/drawing/2014/main" id="{99CBD6B2-7F69-A245-B563-620694CAB0AD}"/>
              </a:ext>
            </a:extLst>
          </p:cNvPr>
          <p:cNvSpPr>
            <a:spLocks noGrp="1"/>
          </p:cNvSpPr>
          <p:nvPr>
            <p:ph type="sldNum" sz="quarter" idx="12"/>
          </p:nvPr>
        </p:nvSpPr>
        <p:spPr/>
        <p:txBody>
          <a:bodyPr/>
          <a:lstStyle/>
          <a:p>
            <a:fld id="{F5A137E7-F180-D043-87BE-208C74AB267C}" type="slidenum">
              <a:rPr lang="en-US" smtClean="0"/>
              <a:pPr/>
              <a:t>16</a:t>
            </a:fld>
            <a:endParaRPr lang="en-US"/>
          </a:p>
        </p:txBody>
      </p:sp>
      <p:sp>
        <p:nvSpPr>
          <p:cNvPr id="7" name="AutoShape 2">
            <a:extLst>
              <a:ext uri="{FF2B5EF4-FFF2-40B4-BE49-F238E27FC236}">
                <a16:creationId xmlns:a16="http://schemas.microsoft.com/office/drawing/2014/main" id="{D08F6AFE-4855-2B42-9817-B554DC2AF5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a:extLst>
              <a:ext uri="{FF2B5EF4-FFF2-40B4-BE49-F238E27FC236}">
                <a16:creationId xmlns:a16="http://schemas.microsoft.com/office/drawing/2014/main" id="{84A57F27-35E9-3749-8B78-F51AE938A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096" y="1690688"/>
            <a:ext cx="7135007" cy="45368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17C5FA1-0D30-594E-A62A-CF3B2CC6B67C}"/>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797357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B366-7FFD-A643-BA88-DEE31D29F7A6}"/>
              </a:ext>
            </a:extLst>
          </p:cNvPr>
          <p:cNvSpPr>
            <a:spLocks noGrp="1"/>
          </p:cNvSpPr>
          <p:nvPr>
            <p:ph type="title"/>
          </p:nvPr>
        </p:nvSpPr>
        <p:spPr/>
        <p:txBody>
          <a:bodyPr/>
          <a:lstStyle/>
          <a:p>
            <a:r>
              <a:rPr lang="en-US" dirty="0"/>
              <a:t>Deep Neural Networks</a:t>
            </a:r>
          </a:p>
        </p:txBody>
      </p:sp>
      <p:sp>
        <p:nvSpPr>
          <p:cNvPr id="6" name="Content Placeholder 5">
            <a:extLst>
              <a:ext uri="{FF2B5EF4-FFF2-40B4-BE49-F238E27FC236}">
                <a16:creationId xmlns:a16="http://schemas.microsoft.com/office/drawing/2014/main" id="{6C07B32B-0A42-EC49-BEB8-8918DED373A1}"/>
              </a:ext>
            </a:extLst>
          </p:cNvPr>
          <p:cNvSpPr>
            <a:spLocks noGrp="1"/>
          </p:cNvSpPr>
          <p:nvPr>
            <p:ph idx="1"/>
          </p:nvPr>
        </p:nvSpPr>
        <p:spPr>
          <a:xfrm>
            <a:off x="838200" y="1825625"/>
            <a:ext cx="3944815" cy="4351338"/>
          </a:xfrm>
        </p:spPr>
        <p:txBody>
          <a:bodyPr>
            <a:normAutofit/>
          </a:bodyPr>
          <a:lstStyle/>
          <a:p>
            <a:r>
              <a:rPr lang="en-US" dirty="0"/>
              <a:t>Neural networks with lots of “neurons” and layers</a:t>
            </a:r>
          </a:p>
          <a:p>
            <a:r>
              <a:rPr lang="en-US" dirty="0"/>
              <a:t>Flexible network modules </a:t>
            </a:r>
          </a:p>
          <a:p>
            <a:r>
              <a:rPr lang="en-US" dirty="0"/>
              <a:t>Can capture non-linear relationships in data</a:t>
            </a:r>
          </a:p>
          <a:p>
            <a:r>
              <a:rPr lang="en-US" dirty="0"/>
              <a:t>Can take advantage of large amounts of training data</a:t>
            </a:r>
          </a:p>
        </p:txBody>
      </p:sp>
      <p:sp>
        <p:nvSpPr>
          <p:cNvPr id="4" name="Slide Number Placeholder 3">
            <a:extLst>
              <a:ext uri="{FF2B5EF4-FFF2-40B4-BE49-F238E27FC236}">
                <a16:creationId xmlns:a16="http://schemas.microsoft.com/office/drawing/2014/main" id="{99CBD6B2-7F69-A245-B563-620694CAB0AD}"/>
              </a:ext>
            </a:extLst>
          </p:cNvPr>
          <p:cNvSpPr>
            <a:spLocks noGrp="1"/>
          </p:cNvSpPr>
          <p:nvPr>
            <p:ph type="sldNum" sz="quarter" idx="12"/>
          </p:nvPr>
        </p:nvSpPr>
        <p:spPr/>
        <p:txBody>
          <a:bodyPr/>
          <a:lstStyle/>
          <a:p>
            <a:fld id="{F5A137E7-F180-D043-87BE-208C74AB267C}" type="slidenum">
              <a:rPr lang="en-US" smtClean="0"/>
              <a:pPr/>
              <a:t>17</a:t>
            </a:fld>
            <a:endParaRPr lang="en-US"/>
          </a:p>
        </p:txBody>
      </p:sp>
      <p:sp>
        <p:nvSpPr>
          <p:cNvPr id="7" name="AutoShape 2">
            <a:extLst>
              <a:ext uri="{FF2B5EF4-FFF2-40B4-BE49-F238E27FC236}">
                <a16:creationId xmlns:a16="http://schemas.microsoft.com/office/drawing/2014/main" id="{D08F6AFE-4855-2B42-9817-B554DC2AF5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7CD1CD2-C520-5948-924D-656C76DA783B}"/>
              </a:ext>
            </a:extLst>
          </p:cNvPr>
          <p:cNvPicPr>
            <a:picLocks noChangeAspect="1"/>
          </p:cNvPicPr>
          <p:nvPr/>
        </p:nvPicPr>
        <p:blipFill>
          <a:blip r:embed="rId2"/>
          <a:stretch>
            <a:fillRect/>
          </a:stretch>
        </p:blipFill>
        <p:spPr>
          <a:xfrm>
            <a:off x="4783015" y="1825625"/>
            <a:ext cx="7086600" cy="4178300"/>
          </a:xfrm>
          <a:prstGeom prst="rect">
            <a:avLst/>
          </a:prstGeom>
        </p:spPr>
      </p:pic>
    </p:spTree>
    <p:extLst>
      <p:ext uri="{BB962C8B-B14F-4D97-AF65-F5344CB8AC3E}">
        <p14:creationId xmlns:p14="http://schemas.microsoft.com/office/powerpoint/2010/main" val="14465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DA6F-FA13-DB4E-B48D-5A64D6F1262C}"/>
              </a:ext>
            </a:extLst>
          </p:cNvPr>
          <p:cNvSpPr>
            <a:spLocks noGrp="1"/>
          </p:cNvSpPr>
          <p:nvPr>
            <p:ph type="title"/>
          </p:nvPr>
        </p:nvSpPr>
        <p:spPr/>
        <p:txBody>
          <a:bodyPr/>
          <a:lstStyle/>
          <a:p>
            <a:r>
              <a:rPr lang="en-US" dirty="0"/>
              <a:t>Open Source Tools and Models</a:t>
            </a:r>
          </a:p>
        </p:txBody>
      </p:sp>
      <p:sp>
        <p:nvSpPr>
          <p:cNvPr id="4" name="Slide Number Placeholder 3">
            <a:extLst>
              <a:ext uri="{FF2B5EF4-FFF2-40B4-BE49-F238E27FC236}">
                <a16:creationId xmlns:a16="http://schemas.microsoft.com/office/drawing/2014/main" id="{EBF51A37-8A3C-9441-8FA1-BBE00F0A3787}"/>
              </a:ext>
            </a:extLst>
          </p:cNvPr>
          <p:cNvSpPr>
            <a:spLocks noGrp="1"/>
          </p:cNvSpPr>
          <p:nvPr>
            <p:ph type="sldNum" sz="quarter" idx="12"/>
          </p:nvPr>
        </p:nvSpPr>
        <p:spPr/>
        <p:txBody>
          <a:bodyPr/>
          <a:lstStyle/>
          <a:p>
            <a:fld id="{F5A137E7-F180-D043-87BE-208C74AB267C}" type="slidenum">
              <a:rPr lang="en-US" smtClean="0"/>
              <a:pPr/>
              <a:t>18</a:t>
            </a:fld>
            <a:endParaRPr lang="en-US"/>
          </a:p>
        </p:txBody>
      </p:sp>
      <p:pic>
        <p:nvPicPr>
          <p:cNvPr id="5" name="Picture 4">
            <a:extLst>
              <a:ext uri="{FF2B5EF4-FFF2-40B4-BE49-F238E27FC236}">
                <a16:creationId xmlns:a16="http://schemas.microsoft.com/office/drawing/2014/main" id="{E57DAE88-4BB0-2F48-912C-78EED648C835}"/>
              </a:ext>
            </a:extLst>
          </p:cNvPr>
          <p:cNvPicPr>
            <a:picLocks noChangeAspect="1"/>
          </p:cNvPicPr>
          <p:nvPr/>
        </p:nvPicPr>
        <p:blipFill>
          <a:blip r:embed="rId2"/>
          <a:stretch>
            <a:fillRect/>
          </a:stretch>
        </p:blipFill>
        <p:spPr>
          <a:xfrm>
            <a:off x="2159977" y="1901581"/>
            <a:ext cx="7962900" cy="3898900"/>
          </a:xfrm>
          <a:prstGeom prst="rect">
            <a:avLst/>
          </a:prstGeom>
        </p:spPr>
      </p:pic>
    </p:spTree>
    <p:extLst>
      <p:ext uri="{BB962C8B-B14F-4D97-AF65-F5344CB8AC3E}">
        <p14:creationId xmlns:p14="http://schemas.microsoft.com/office/powerpoint/2010/main" val="259030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D5F481-25B9-9B4A-BE3B-ED75B09584BE}"/>
              </a:ext>
            </a:extLst>
          </p:cNvPr>
          <p:cNvPicPr>
            <a:picLocks noChangeAspect="1"/>
          </p:cNvPicPr>
          <p:nvPr/>
        </p:nvPicPr>
        <p:blipFill>
          <a:blip r:embed="rId3"/>
          <a:stretch>
            <a:fillRect/>
          </a:stretch>
        </p:blipFill>
        <p:spPr>
          <a:xfrm>
            <a:off x="535353" y="2162420"/>
            <a:ext cx="4978400" cy="4127500"/>
          </a:xfrm>
          <a:prstGeom prst="rect">
            <a:avLst/>
          </a:prstGeom>
        </p:spPr>
      </p:pic>
      <p:pic>
        <p:nvPicPr>
          <p:cNvPr id="6" name="Picture 5">
            <a:extLst>
              <a:ext uri="{FF2B5EF4-FFF2-40B4-BE49-F238E27FC236}">
                <a16:creationId xmlns:a16="http://schemas.microsoft.com/office/drawing/2014/main" id="{C07EC455-343A-7941-B7DE-1FABFA074C81}"/>
              </a:ext>
            </a:extLst>
          </p:cNvPr>
          <p:cNvPicPr>
            <a:picLocks noChangeAspect="1"/>
          </p:cNvPicPr>
          <p:nvPr/>
        </p:nvPicPr>
        <p:blipFill>
          <a:blip r:embed="rId4"/>
          <a:stretch>
            <a:fillRect/>
          </a:stretch>
        </p:blipFill>
        <p:spPr>
          <a:xfrm>
            <a:off x="6096000" y="2270370"/>
            <a:ext cx="5930900" cy="3911600"/>
          </a:xfrm>
          <a:prstGeom prst="rect">
            <a:avLst/>
          </a:prstGeom>
        </p:spPr>
      </p:pic>
      <p:sp>
        <p:nvSpPr>
          <p:cNvPr id="7" name="Title 6">
            <a:extLst>
              <a:ext uri="{FF2B5EF4-FFF2-40B4-BE49-F238E27FC236}">
                <a16:creationId xmlns:a16="http://schemas.microsoft.com/office/drawing/2014/main" id="{E242FCFC-25E7-F84F-B836-59B0C0138A86}"/>
              </a:ext>
            </a:extLst>
          </p:cNvPr>
          <p:cNvSpPr>
            <a:spLocks noGrp="1"/>
          </p:cNvSpPr>
          <p:nvPr>
            <p:ph type="title"/>
          </p:nvPr>
        </p:nvSpPr>
        <p:spPr/>
        <p:txBody>
          <a:bodyPr/>
          <a:lstStyle/>
          <a:p>
            <a:r>
              <a:rPr lang="en-US" dirty="0"/>
              <a:t>DL for Computer Vision</a:t>
            </a:r>
          </a:p>
        </p:txBody>
      </p:sp>
    </p:spTree>
    <p:extLst>
      <p:ext uri="{BB962C8B-B14F-4D97-AF65-F5344CB8AC3E}">
        <p14:creationId xmlns:p14="http://schemas.microsoft.com/office/powerpoint/2010/main" val="337760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AE59A5-ABDC-524A-A984-46EAB5B45598}"/>
              </a:ext>
            </a:extLst>
          </p:cNvPr>
          <p:cNvSpPr>
            <a:spLocks noGrp="1"/>
          </p:cNvSpPr>
          <p:nvPr>
            <p:ph type="title"/>
          </p:nvPr>
        </p:nvSpPr>
        <p:spPr>
          <a:xfrm>
            <a:off x="838200" y="365125"/>
            <a:ext cx="2918791" cy="1325563"/>
          </a:xfrm>
        </p:spPr>
        <p:txBody>
          <a:bodyPr>
            <a:noAutofit/>
          </a:bodyPr>
          <a:lstStyle/>
          <a:p>
            <a:pPr algn="l"/>
            <a:r>
              <a:rPr lang="en-US" sz="3600" dirty="0"/>
              <a:t>What have we covered so far?</a:t>
            </a:r>
          </a:p>
        </p:txBody>
      </p:sp>
      <p:sp>
        <p:nvSpPr>
          <p:cNvPr id="6" name="Content Placeholder 5">
            <a:extLst>
              <a:ext uri="{FF2B5EF4-FFF2-40B4-BE49-F238E27FC236}">
                <a16:creationId xmlns:a16="http://schemas.microsoft.com/office/drawing/2014/main" id="{59DBD220-3C03-1146-910A-79EF22522490}"/>
              </a:ext>
            </a:extLst>
          </p:cNvPr>
          <p:cNvSpPr>
            <a:spLocks noGrp="1"/>
          </p:cNvSpPr>
          <p:nvPr>
            <p:ph idx="1"/>
          </p:nvPr>
        </p:nvSpPr>
        <p:spPr>
          <a:xfrm>
            <a:off x="838200" y="1825625"/>
            <a:ext cx="2918791" cy="4351338"/>
          </a:xfrm>
        </p:spPr>
        <p:txBody>
          <a:bodyPr/>
          <a:lstStyle/>
          <a:p>
            <a:r>
              <a:rPr lang="en-US" dirty="0"/>
              <a:t>Clustering</a:t>
            </a:r>
          </a:p>
          <a:p>
            <a:r>
              <a:rPr lang="en-US" dirty="0"/>
              <a:t>Dimension Reduction</a:t>
            </a:r>
          </a:p>
          <a:p>
            <a:r>
              <a:rPr lang="en-US" dirty="0"/>
              <a:t>Random Forest</a:t>
            </a:r>
          </a:p>
          <a:p>
            <a:pPr lvl="1"/>
            <a:r>
              <a:rPr lang="en-US" dirty="0"/>
              <a:t>Classification</a:t>
            </a:r>
          </a:p>
          <a:p>
            <a:pPr lvl="1"/>
            <a:r>
              <a:rPr lang="en-US" dirty="0"/>
              <a:t>Regression</a:t>
            </a:r>
          </a:p>
        </p:txBody>
      </p:sp>
      <p:sp>
        <p:nvSpPr>
          <p:cNvPr id="4" name="Slide Number Placeholder 3">
            <a:extLst>
              <a:ext uri="{FF2B5EF4-FFF2-40B4-BE49-F238E27FC236}">
                <a16:creationId xmlns:a16="http://schemas.microsoft.com/office/drawing/2014/main" id="{23426FDF-5A14-3342-8EE7-D7403315B395}"/>
              </a:ext>
            </a:extLst>
          </p:cNvPr>
          <p:cNvSpPr>
            <a:spLocks noGrp="1"/>
          </p:cNvSpPr>
          <p:nvPr>
            <p:ph type="sldNum" sz="quarter" idx="12"/>
          </p:nvPr>
        </p:nvSpPr>
        <p:spPr/>
        <p:txBody>
          <a:bodyPr/>
          <a:lstStyle/>
          <a:p>
            <a:fld id="{F5A137E7-F180-D043-87BE-208C74AB267C}" type="slidenum">
              <a:rPr lang="en-US" smtClean="0"/>
              <a:pPr/>
              <a:t>2</a:t>
            </a:fld>
            <a:endParaRPr lang="en-US"/>
          </a:p>
        </p:txBody>
      </p:sp>
      <p:pic>
        <p:nvPicPr>
          <p:cNvPr id="4098" name="Picture 2">
            <a:extLst>
              <a:ext uri="{FF2B5EF4-FFF2-40B4-BE49-F238E27FC236}">
                <a16:creationId xmlns:a16="http://schemas.microsoft.com/office/drawing/2014/main" id="{E47910E7-2A9C-CD45-915F-CA598B75A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991" y="365125"/>
            <a:ext cx="8228348" cy="58044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781F6C-9B56-B04C-B7C3-122F4D71CE35}"/>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1021571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984B-916C-1941-AC6F-534BA5547BD6}"/>
              </a:ext>
            </a:extLst>
          </p:cNvPr>
          <p:cNvSpPr>
            <a:spLocks noGrp="1"/>
          </p:cNvSpPr>
          <p:nvPr>
            <p:ph type="title"/>
          </p:nvPr>
        </p:nvSpPr>
        <p:spPr/>
        <p:txBody>
          <a:bodyPr/>
          <a:lstStyle/>
          <a:p>
            <a:r>
              <a:rPr lang="en-US" dirty="0"/>
              <a:t>DL for Natural Language Processing</a:t>
            </a:r>
          </a:p>
        </p:txBody>
      </p:sp>
      <p:sp>
        <p:nvSpPr>
          <p:cNvPr id="4" name="Slide Number Placeholder 3">
            <a:extLst>
              <a:ext uri="{FF2B5EF4-FFF2-40B4-BE49-F238E27FC236}">
                <a16:creationId xmlns:a16="http://schemas.microsoft.com/office/drawing/2014/main" id="{9801CC71-4EE1-3846-8032-92BA9603BE60}"/>
              </a:ext>
            </a:extLst>
          </p:cNvPr>
          <p:cNvSpPr>
            <a:spLocks noGrp="1"/>
          </p:cNvSpPr>
          <p:nvPr>
            <p:ph type="sldNum" sz="quarter" idx="12"/>
          </p:nvPr>
        </p:nvSpPr>
        <p:spPr/>
        <p:txBody>
          <a:bodyPr/>
          <a:lstStyle/>
          <a:p>
            <a:fld id="{F5A137E7-F180-D043-87BE-208C74AB267C}" type="slidenum">
              <a:rPr lang="en-US" smtClean="0"/>
              <a:pPr/>
              <a:t>20</a:t>
            </a:fld>
            <a:endParaRPr lang="en-US"/>
          </a:p>
        </p:txBody>
      </p:sp>
      <p:pic>
        <p:nvPicPr>
          <p:cNvPr id="5" name="Picture 4">
            <a:extLst>
              <a:ext uri="{FF2B5EF4-FFF2-40B4-BE49-F238E27FC236}">
                <a16:creationId xmlns:a16="http://schemas.microsoft.com/office/drawing/2014/main" id="{81281B1F-16A5-F64A-B909-468CB99CEAEF}"/>
              </a:ext>
            </a:extLst>
          </p:cNvPr>
          <p:cNvPicPr>
            <a:picLocks noChangeAspect="1"/>
          </p:cNvPicPr>
          <p:nvPr/>
        </p:nvPicPr>
        <p:blipFill>
          <a:blip r:embed="rId2"/>
          <a:stretch>
            <a:fillRect/>
          </a:stretch>
        </p:blipFill>
        <p:spPr>
          <a:xfrm>
            <a:off x="322222" y="1864041"/>
            <a:ext cx="5208504" cy="4628834"/>
          </a:xfrm>
          <a:prstGeom prst="rect">
            <a:avLst/>
          </a:prstGeom>
        </p:spPr>
      </p:pic>
      <p:pic>
        <p:nvPicPr>
          <p:cNvPr id="7" name="Picture 6">
            <a:extLst>
              <a:ext uri="{FF2B5EF4-FFF2-40B4-BE49-F238E27FC236}">
                <a16:creationId xmlns:a16="http://schemas.microsoft.com/office/drawing/2014/main" id="{F3CD4756-3BDA-2F45-8733-74169E487A0E}"/>
              </a:ext>
            </a:extLst>
          </p:cNvPr>
          <p:cNvPicPr>
            <a:picLocks noChangeAspect="1"/>
          </p:cNvPicPr>
          <p:nvPr/>
        </p:nvPicPr>
        <p:blipFill>
          <a:blip r:embed="rId3"/>
          <a:stretch>
            <a:fillRect/>
          </a:stretch>
        </p:blipFill>
        <p:spPr>
          <a:xfrm>
            <a:off x="5732851" y="3061080"/>
            <a:ext cx="6136927" cy="2087390"/>
          </a:xfrm>
          <a:prstGeom prst="rect">
            <a:avLst/>
          </a:prstGeom>
        </p:spPr>
      </p:pic>
    </p:spTree>
    <p:extLst>
      <p:ext uri="{BB962C8B-B14F-4D97-AF65-F5344CB8AC3E}">
        <p14:creationId xmlns:p14="http://schemas.microsoft.com/office/powerpoint/2010/main" val="4104841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3255-672B-AB48-ADC9-830A538022AB}"/>
              </a:ext>
            </a:extLst>
          </p:cNvPr>
          <p:cNvSpPr>
            <a:spLocks noGrp="1"/>
          </p:cNvSpPr>
          <p:nvPr>
            <p:ph type="title"/>
          </p:nvPr>
        </p:nvSpPr>
        <p:spPr/>
        <p:txBody>
          <a:bodyPr/>
          <a:lstStyle/>
          <a:p>
            <a:r>
              <a:rPr lang="en-US" dirty="0"/>
              <a:t>DL for CV + NLP</a:t>
            </a:r>
          </a:p>
        </p:txBody>
      </p:sp>
      <p:sp>
        <p:nvSpPr>
          <p:cNvPr id="4" name="Slide Number Placeholder 3">
            <a:extLst>
              <a:ext uri="{FF2B5EF4-FFF2-40B4-BE49-F238E27FC236}">
                <a16:creationId xmlns:a16="http://schemas.microsoft.com/office/drawing/2014/main" id="{A5F1B4EC-1138-384A-88A0-67BF9ED5FF8F}"/>
              </a:ext>
            </a:extLst>
          </p:cNvPr>
          <p:cNvSpPr>
            <a:spLocks noGrp="1"/>
          </p:cNvSpPr>
          <p:nvPr>
            <p:ph type="sldNum" sz="quarter" idx="12"/>
          </p:nvPr>
        </p:nvSpPr>
        <p:spPr/>
        <p:txBody>
          <a:bodyPr/>
          <a:lstStyle/>
          <a:p>
            <a:fld id="{F5A137E7-F180-D043-87BE-208C74AB267C}" type="slidenum">
              <a:rPr lang="en-US" smtClean="0"/>
              <a:pPr/>
              <a:t>21</a:t>
            </a:fld>
            <a:endParaRPr lang="en-US"/>
          </a:p>
        </p:txBody>
      </p:sp>
      <p:pic>
        <p:nvPicPr>
          <p:cNvPr id="5" name="Picture 4">
            <a:extLst>
              <a:ext uri="{FF2B5EF4-FFF2-40B4-BE49-F238E27FC236}">
                <a16:creationId xmlns:a16="http://schemas.microsoft.com/office/drawing/2014/main" id="{55626CCC-A222-914B-877C-3C99259EC0F6}"/>
              </a:ext>
            </a:extLst>
          </p:cNvPr>
          <p:cNvPicPr>
            <a:picLocks noChangeAspect="1"/>
          </p:cNvPicPr>
          <p:nvPr/>
        </p:nvPicPr>
        <p:blipFill>
          <a:blip r:embed="rId2"/>
          <a:stretch>
            <a:fillRect/>
          </a:stretch>
        </p:blipFill>
        <p:spPr>
          <a:xfrm>
            <a:off x="1824232" y="1690688"/>
            <a:ext cx="8229041" cy="5032375"/>
          </a:xfrm>
          <a:prstGeom prst="rect">
            <a:avLst/>
          </a:prstGeom>
        </p:spPr>
      </p:pic>
    </p:spTree>
    <p:extLst>
      <p:ext uri="{BB962C8B-B14F-4D97-AF65-F5344CB8AC3E}">
        <p14:creationId xmlns:p14="http://schemas.microsoft.com/office/powerpoint/2010/main" val="1275429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686A-7B63-064D-8156-01D3B475EA2A}"/>
              </a:ext>
            </a:extLst>
          </p:cNvPr>
          <p:cNvSpPr>
            <a:spLocks noGrp="1"/>
          </p:cNvSpPr>
          <p:nvPr>
            <p:ph type="title"/>
          </p:nvPr>
        </p:nvSpPr>
        <p:spPr/>
        <p:txBody>
          <a:bodyPr>
            <a:normAutofit/>
          </a:bodyPr>
          <a:lstStyle/>
          <a:p>
            <a:r>
              <a:rPr lang="en-US" dirty="0"/>
              <a:t>Neural Networks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B6A190-F870-CE41-8D0E-9A900F9623F4}"/>
                  </a:ext>
                </a:extLst>
              </p:cNvPr>
              <p:cNvSpPr>
                <a:spLocks noGrp="1"/>
              </p:cNvSpPr>
              <p:nvPr>
                <p:ph idx="1"/>
              </p:nvPr>
            </p:nvSpPr>
            <p:spPr>
              <a:xfrm>
                <a:off x="838200" y="1825625"/>
                <a:ext cx="6099313" cy="4351338"/>
              </a:xfrm>
            </p:spPr>
            <p:txBody>
              <a:bodyPr>
                <a:noAutofit/>
              </a:bodyPr>
              <a:lstStyle/>
              <a:p>
                <a:r>
                  <a:rPr lang="en-US" sz="2400" dirty="0"/>
                  <a:t>Neural networks are functions with tunable parameters</a:t>
                </a:r>
              </a:p>
              <a:p>
                <a:pPr lvl="1"/>
                <a:r>
                  <a:rPr lang="en-US" sz="2000" dirty="0">
                    <a:solidFill>
                      <a:srgbClr val="C00000"/>
                    </a:solidFill>
                  </a:rPr>
                  <a:t>Lots</a:t>
                </a:r>
                <a:r>
                  <a:rPr lang="en-US" sz="2000" dirty="0"/>
                  <a:t> of parameters </a:t>
                </a:r>
              </a:p>
              <a:p>
                <a:r>
                  <a:rPr lang="en-US" sz="2400" dirty="0"/>
                  <a:t>K-Class Classification</a:t>
                </a:r>
                <a:endParaRPr lang="en-US" sz="2400" b="1" i="1" dirty="0">
                  <a:latin typeface="Cambria Math" panose="02040503050406030204" pitchFamily="18" charset="0"/>
                </a:endParaRPr>
              </a:p>
              <a:p>
                <a:pPr lvl="1"/>
                <a14:m>
                  <m:oMath xmlns:m="http://schemas.openxmlformats.org/officeDocument/2006/math">
                    <m:r>
                      <a:rPr lang="en-US" sz="2000" b="1" i="1">
                        <a:latin typeface="Cambria Math" panose="02040503050406030204" pitchFamily="18" charset="0"/>
                      </a:rPr>
                      <m:t>𝐟</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ℝ</m:t>
                        </m:r>
                      </m:e>
                      <m:sup>
                        <m:r>
                          <a:rPr lang="en-US" sz="2000" i="1">
                            <a:latin typeface="Cambria Math" panose="02040503050406030204" pitchFamily="18" charset="0"/>
                          </a:rPr>
                          <m:t>𝑁</m:t>
                        </m:r>
                      </m:sup>
                    </m:sSup>
                    <m:r>
                      <a:rPr lang="en-US" sz="2000" i="1">
                        <a:latin typeface="Cambria Math" panose="02040503050406030204" pitchFamily="18" charset="0"/>
                      </a:rPr>
                      <m:t>→(0,1</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𝐾</m:t>
                        </m:r>
                      </m:sup>
                    </m:sSup>
                  </m:oMath>
                </a14:m>
                <a:endParaRPr lang="en-US" sz="2000" dirty="0"/>
              </a:p>
              <a:p>
                <a:r>
                  <a:rPr lang="en-US" sz="2400" dirty="0"/>
                  <a:t>Sample </a:t>
                </a:r>
                <a14:m>
                  <m:oMath xmlns:m="http://schemas.openxmlformats.org/officeDocument/2006/math">
                    <m:r>
                      <a:rPr lang="en-US" sz="2400" i="1">
                        <a:latin typeface="Cambria Math" panose="02040503050406030204" pitchFamily="18" charset="0"/>
                      </a:rPr>
                      <m:t>𝑠</m:t>
                    </m:r>
                  </m:oMath>
                </a14:m>
                <a:r>
                  <a:rPr lang="en-US" sz="2400" dirty="0">
                    <a:effectLst/>
                  </a:rPr>
                  <a:t> </a:t>
                </a:r>
                <a:r>
                  <a:rPr lang="en-US" sz="2400" dirty="0"/>
                  <a:t>in dataset </a:t>
                </a:r>
                <a14:m>
                  <m:oMath xmlns:m="http://schemas.openxmlformats.org/officeDocument/2006/math">
                    <m:r>
                      <a:rPr lang="en-US" sz="2400" i="1">
                        <a:latin typeface="Cambria Math" panose="02040503050406030204" pitchFamily="18" charset="0"/>
                      </a:rPr>
                      <m:t>𝑆</m:t>
                    </m:r>
                  </m:oMath>
                </a14:m>
                <a:r>
                  <a:rPr lang="en-US" sz="2400" dirty="0"/>
                  <a:t>:</a:t>
                </a:r>
              </a:p>
              <a:p>
                <a:pPr lvl="1"/>
                <a14:m>
                  <m:oMath xmlns:m="http://schemas.openxmlformats.org/officeDocument/2006/math">
                    <m:sSup>
                      <m:sSupPr>
                        <m:ctrlPr>
                          <a:rPr lang="en-US" sz="2000" i="1">
                            <a:latin typeface="Cambria Math" panose="02040503050406030204" pitchFamily="18" charset="0"/>
                          </a:rPr>
                        </m:ctrlPr>
                      </m:sSupPr>
                      <m:e>
                        <m:r>
                          <a:rPr lang="en-US" sz="2000" b="1" i="1">
                            <a:latin typeface="Cambria Math" panose="02040503050406030204" pitchFamily="18" charset="0"/>
                          </a:rPr>
                          <m:t>𝐱</m:t>
                        </m:r>
                      </m:e>
                      <m:sup>
                        <m:r>
                          <a:rPr lang="en-US" sz="2000" i="1">
                            <a:latin typeface="Cambria Math" panose="02040503050406030204" pitchFamily="18" charset="0"/>
                          </a:rPr>
                          <m:t>𝑠</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ℝ</m:t>
                        </m:r>
                      </m:e>
                      <m:sup>
                        <m:r>
                          <a:rPr lang="en-US" sz="2000" i="1">
                            <a:latin typeface="Cambria Math" panose="02040503050406030204" pitchFamily="18" charset="0"/>
                          </a:rPr>
                          <m:t>𝑁</m:t>
                        </m:r>
                      </m:sup>
                    </m:sSup>
                  </m:oMath>
                </a14:m>
                <a:endParaRPr lang="en-US" sz="2000" dirty="0"/>
              </a:p>
              <a:p>
                <a:r>
                  <a:rPr lang="en-US" sz="2400" dirty="0"/>
                  <a:t>Expected output:</a:t>
                </a:r>
              </a:p>
              <a:p>
                <a:pPr lvl="1"/>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𝑠</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0,</m:t>
                        </m:r>
                        <m:r>
                          <a:rPr lang="en-US" sz="2000" i="1">
                            <a:latin typeface="Cambria Math" panose="02040503050406030204" pitchFamily="18" charset="0"/>
                          </a:rPr>
                          <m:t>𝐾</m:t>
                        </m:r>
                        <m:r>
                          <a:rPr lang="en-US" sz="2000" i="1">
                            <a:latin typeface="Cambria Math" panose="02040503050406030204" pitchFamily="18" charset="0"/>
                          </a:rPr>
                          <m:t>−1</m:t>
                        </m:r>
                      </m:e>
                    </m:d>
                  </m:oMath>
                </a14:m>
                <a:endParaRPr lang="en-US" sz="2000" dirty="0"/>
              </a:p>
              <a:p>
                <a:r>
                  <a:rPr lang="en-US" sz="2400" dirty="0"/>
                  <a:t>Output is a conditional probability distribution:</a:t>
                </a:r>
              </a:p>
              <a:p>
                <a:pPr lvl="1"/>
                <a14:m>
                  <m:oMath xmlns:m="http://schemas.openxmlformats.org/officeDocument/2006/math">
                    <m:r>
                      <a:rPr lang="en-US" sz="2000" b="1" i="1">
                        <a:latin typeface="Cambria Math" panose="02040503050406030204" pitchFamily="18" charset="0"/>
                      </a:rPr>
                      <m:t>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𝐱</m:t>
                        </m:r>
                      </m:e>
                      <m:sup>
                        <m:r>
                          <a:rPr lang="en-US" sz="2000" i="1">
                            <a:latin typeface="Cambria Math" panose="02040503050406030204" pitchFamily="18" charset="0"/>
                          </a:rPr>
                          <m:t>𝑠</m:t>
                        </m:r>
                      </m:sup>
                    </m:sSup>
                    <m:r>
                      <a:rPr lang="en-US" sz="2000" i="1">
                        <a:latin typeface="Cambria Math" panose="02040503050406030204" pitchFamily="18" charset="0"/>
                      </a:rPr>
                      <m:t>;</m:t>
                    </m:r>
                    <m:r>
                      <a:rPr lang="en-US" sz="2000" i="1">
                        <a:latin typeface="Cambria Math" panose="02040503050406030204" pitchFamily="18" charset="0"/>
                      </a:rPr>
                      <m:t>𝜃</m:t>
                    </m:r>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𝑐</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𝐱</m:t>
                        </m:r>
                      </m:e>
                      <m:sup>
                        <m:r>
                          <a:rPr lang="en-US" sz="2000" i="1">
                            <a:latin typeface="Cambria Math" panose="02040503050406030204" pitchFamily="18" charset="0"/>
                          </a:rPr>
                          <m:t>𝑠</m:t>
                        </m:r>
                      </m:sup>
                    </m:sSup>
                    <m:r>
                      <a:rPr lang="en-US" sz="2000" i="1">
                        <a:latin typeface="Cambria Math" panose="02040503050406030204" pitchFamily="18" charset="0"/>
                      </a:rPr>
                      <m:t>)</m:t>
                    </m:r>
                  </m:oMath>
                </a14:m>
                <a:endParaRPr lang="en-US" sz="2000" dirty="0"/>
              </a:p>
              <a:p>
                <a:endParaRPr lang="en-US" sz="2400" dirty="0"/>
              </a:p>
            </p:txBody>
          </p:sp>
        </mc:Choice>
        <mc:Fallback xmlns="">
          <p:sp>
            <p:nvSpPr>
              <p:cNvPr id="3" name="Content Placeholder 2">
                <a:extLst>
                  <a:ext uri="{FF2B5EF4-FFF2-40B4-BE49-F238E27FC236}">
                    <a16:creationId xmlns:a16="http://schemas.microsoft.com/office/drawing/2014/main" id="{6BB6A190-F870-CE41-8D0E-9A900F9623F4}"/>
                  </a:ext>
                </a:extLst>
              </p:cNvPr>
              <p:cNvSpPr>
                <a:spLocks noGrp="1" noRot="1" noChangeAspect="1" noMove="1" noResize="1" noEditPoints="1" noAdjustHandles="1" noChangeArrowheads="1" noChangeShapeType="1" noTextEdit="1"/>
              </p:cNvSpPr>
              <p:nvPr>
                <p:ph idx="1"/>
              </p:nvPr>
            </p:nvSpPr>
            <p:spPr>
              <a:xfrm>
                <a:off x="838200" y="1825625"/>
                <a:ext cx="6099313" cy="4351338"/>
              </a:xfrm>
              <a:blipFill>
                <a:blip r:embed="rId2"/>
                <a:stretch>
                  <a:fillRect l="-1455" t="-1744" b="-72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2B130E-3B7C-564C-B721-5FEBAA406CF6}"/>
              </a:ext>
            </a:extLst>
          </p:cNvPr>
          <p:cNvSpPr>
            <a:spLocks noGrp="1"/>
          </p:cNvSpPr>
          <p:nvPr>
            <p:ph type="sldNum" sz="quarter" idx="12"/>
          </p:nvPr>
        </p:nvSpPr>
        <p:spPr/>
        <p:txBody>
          <a:bodyPr/>
          <a:lstStyle/>
          <a:p>
            <a:fld id="{F5A137E7-F180-D043-87BE-208C74AB267C}" type="slidenum">
              <a:rPr lang="en-US" smtClean="0"/>
              <a:pPr/>
              <a:t>22</a:t>
            </a:fld>
            <a:endParaRPr lang="en-US"/>
          </a:p>
        </p:txBody>
      </p:sp>
      <p:pic>
        <p:nvPicPr>
          <p:cNvPr id="16386" name="Picture 2">
            <a:extLst>
              <a:ext uri="{FF2B5EF4-FFF2-40B4-BE49-F238E27FC236}">
                <a16:creationId xmlns:a16="http://schemas.microsoft.com/office/drawing/2014/main" id="{4C393607-30E8-7A4A-B05E-3C7C11F7E4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1732" y="1985548"/>
            <a:ext cx="6340268" cy="4031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131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5C70-24CC-5742-827A-60C3DB91D174}"/>
              </a:ext>
            </a:extLst>
          </p:cNvPr>
          <p:cNvSpPr>
            <a:spLocks noGrp="1"/>
          </p:cNvSpPr>
          <p:nvPr>
            <p:ph type="title"/>
          </p:nvPr>
        </p:nvSpPr>
        <p:spPr/>
        <p:txBody>
          <a:bodyPr>
            <a:normAutofit/>
          </a:bodyPr>
          <a:lstStyle/>
          <a:p>
            <a:r>
              <a:rPr lang="en-US" dirty="0"/>
              <a:t>Artificial Neuron</a:t>
            </a:r>
          </a:p>
        </p:txBody>
      </p:sp>
      <p:pic>
        <p:nvPicPr>
          <p:cNvPr id="7" name="Content Placeholder 6">
            <a:extLst>
              <a:ext uri="{FF2B5EF4-FFF2-40B4-BE49-F238E27FC236}">
                <a16:creationId xmlns:a16="http://schemas.microsoft.com/office/drawing/2014/main" id="{28435623-41C5-7A44-824F-45A2BC0950B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75924" y="4649480"/>
            <a:ext cx="5361880" cy="2071995"/>
          </a:xfrm>
        </p:spPr>
      </p:pic>
      <p:sp>
        <p:nvSpPr>
          <p:cNvPr id="4" name="Slide Number Placeholder 3">
            <a:extLst>
              <a:ext uri="{FF2B5EF4-FFF2-40B4-BE49-F238E27FC236}">
                <a16:creationId xmlns:a16="http://schemas.microsoft.com/office/drawing/2014/main" id="{B823CAF3-A23F-8641-B7B8-604F1C80AFE8}"/>
              </a:ext>
            </a:extLst>
          </p:cNvPr>
          <p:cNvSpPr>
            <a:spLocks noGrp="1"/>
          </p:cNvSpPr>
          <p:nvPr>
            <p:ph type="sldNum" sz="quarter" idx="12"/>
          </p:nvPr>
        </p:nvSpPr>
        <p:spPr/>
        <p:txBody>
          <a:bodyPr/>
          <a:lstStyle/>
          <a:p>
            <a:fld id="{F5A137E7-F180-D043-87BE-208C74AB267C}" type="slidenum">
              <a:rPr lang="en-US" smtClean="0"/>
              <a:pPr/>
              <a:t>23</a:t>
            </a:fld>
            <a:endParaRPr lang="en-US"/>
          </a:p>
        </p:txBody>
      </p:sp>
      <p:pic>
        <p:nvPicPr>
          <p:cNvPr id="5" name="Picture 6">
            <a:extLst>
              <a:ext uri="{FF2B5EF4-FFF2-40B4-BE49-F238E27FC236}">
                <a16:creationId xmlns:a16="http://schemas.microsoft.com/office/drawing/2014/main" id="{FCB3D86E-7017-6845-8740-1203EA5EC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352" y="1690688"/>
            <a:ext cx="5260557" cy="28213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2567104-F581-444E-B7E8-DBBA252E5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91" y="2099018"/>
            <a:ext cx="5380255" cy="342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48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5C70-24CC-5742-827A-60C3DB91D174}"/>
              </a:ext>
            </a:extLst>
          </p:cNvPr>
          <p:cNvSpPr>
            <a:spLocks noGrp="1"/>
          </p:cNvSpPr>
          <p:nvPr>
            <p:ph type="title"/>
          </p:nvPr>
        </p:nvSpPr>
        <p:spPr/>
        <p:txBody>
          <a:bodyPr>
            <a:normAutofit/>
          </a:bodyPr>
          <a:lstStyle/>
          <a:p>
            <a:r>
              <a:rPr lang="en-US" dirty="0"/>
              <a:t>Artificial Neuron</a:t>
            </a:r>
          </a:p>
        </p:txBody>
      </p:sp>
      <p:pic>
        <p:nvPicPr>
          <p:cNvPr id="7" name="Content Placeholder 6">
            <a:extLst>
              <a:ext uri="{FF2B5EF4-FFF2-40B4-BE49-F238E27FC236}">
                <a16:creationId xmlns:a16="http://schemas.microsoft.com/office/drawing/2014/main" id="{28435623-41C5-7A44-824F-45A2BC0950B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05970" y="1756447"/>
            <a:ext cx="5866694" cy="2267071"/>
          </a:xfrm>
        </p:spPr>
      </p:pic>
      <p:sp>
        <p:nvSpPr>
          <p:cNvPr id="4" name="Slide Number Placeholder 3">
            <a:extLst>
              <a:ext uri="{FF2B5EF4-FFF2-40B4-BE49-F238E27FC236}">
                <a16:creationId xmlns:a16="http://schemas.microsoft.com/office/drawing/2014/main" id="{B823CAF3-A23F-8641-B7B8-604F1C80AFE8}"/>
              </a:ext>
            </a:extLst>
          </p:cNvPr>
          <p:cNvSpPr>
            <a:spLocks noGrp="1"/>
          </p:cNvSpPr>
          <p:nvPr>
            <p:ph type="sldNum" sz="quarter" idx="12"/>
          </p:nvPr>
        </p:nvSpPr>
        <p:spPr/>
        <p:txBody>
          <a:bodyPr/>
          <a:lstStyle/>
          <a:p>
            <a:fld id="{F5A137E7-F180-D043-87BE-208C74AB267C}" type="slidenum">
              <a:rPr lang="en-US" smtClean="0"/>
              <a:pPr/>
              <a:t>24</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8740CDD-C4BB-C740-8313-3B07FFDB67C8}"/>
                  </a:ext>
                </a:extLst>
              </p:cNvPr>
              <p:cNvSpPr/>
              <p:nvPr/>
            </p:nvSpPr>
            <p:spPr>
              <a:xfrm>
                <a:off x="5013556" y="4089277"/>
                <a:ext cx="21648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𝐰</m:t>
                          </m:r>
                        </m:e>
                        <m:sup>
                          <m:r>
                            <a:rPr lang="en-US" b="0" i="1">
                              <a:latin typeface="Cambria Math" panose="02040503050406030204" pitchFamily="18" charset="0"/>
                            </a:rPr>
                            <m:t>𝑇</m:t>
                          </m:r>
                        </m:sup>
                      </m:sSup>
                      <m:r>
                        <a:rPr lang="en-US" b="1" i="0">
                          <a:latin typeface="Cambria Math" panose="02040503050406030204" pitchFamily="18" charset="0"/>
                        </a:rPr>
                        <m:t>𝐱</m:t>
                      </m:r>
                      <m:r>
                        <a:rPr lang="en-US" b="0" i="0">
                          <a:latin typeface="Cambria Math" panose="02040503050406030204" pitchFamily="18" charset="0"/>
                        </a:rPr>
                        <m:t>+</m:t>
                      </m:r>
                      <m:r>
                        <a:rPr lang="en-US" b="0" i="1">
                          <a:latin typeface="Cambria Math" panose="02040503050406030204" pitchFamily="18" charset="0"/>
                        </a:rPr>
                        <m:t>𝑏</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e>
                      </m:d>
                    </m:oMath>
                  </m:oMathPara>
                </a14:m>
                <a:endParaRPr lang="en-US" dirty="0"/>
              </a:p>
            </p:txBody>
          </p:sp>
        </mc:Choice>
        <mc:Fallback xmlns="">
          <p:sp>
            <p:nvSpPr>
              <p:cNvPr id="3" name="Rectangle 2">
                <a:extLst>
                  <a:ext uri="{FF2B5EF4-FFF2-40B4-BE49-F238E27FC236}">
                    <a16:creationId xmlns:a16="http://schemas.microsoft.com/office/drawing/2014/main" id="{B8740CDD-C4BB-C740-8313-3B07FFDB67C8}"/>
                  </a:ext>
                </a:extLst>
              </p:cNvPr>
              <p:cNvSpPr>
                <a:spLocks noRot="1" noChangeAspect="1" noMove="1" noResize="1" noEditPoints="1" noAdjustHandles="1" noChangeArrowheads="1" noChangeShapeType="1" noTextEdit="1"/>
              </p:cNvSpPr>
              <p:nvPr/>
            </p:nvSpPr>
            <p:spPr>
              <a:xfrm>
                <a:off x="5013556" y="4089277"/>
                <a:ext cx="2164888" cy="646331"/>
              </a:xfrm>
              <a:prstGeom prst="rect">
                <a:avLst/>
              </a:prstGeom>
              <a:blipFill>
                <a:blip r:embed="rId5"/>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685952-2F31-DB42-A63E-2A9E75EFE93E}"/>
                  </a:ext>
                </a:extLst>
              </p:cNvPr>
              <p:cNvSpPr txBox="1"/>
              <p:nvPr/>
            </p:nvSpPr>
            <p:spPr>
              <a:xfrm>
                <a:off x="4945944" y="5126076"/>
                <a:ext cx="5757243" cy="1200329"/>
              </a:xfrm>
              <a:prstGeom prst="rect">
                <a:avLst/>
              </a:prstGeom>
              <a:noFill/>
            </p:spPr>
            <p:txBody>
              <a:bodyPr wrap="square" rtlCol="0">
                <a:spAutoFit/>
              </a:bodyPr>
              <a:lstStyle/>
              <a:p>
                <a14:m>
                  <m:oMath xmlns:m="http://schemas.openxmlformats.org/officeDocument/2006/math">
                    <m:r>
                      <a:rPr lang="en-US" b="1" i="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𝐱</m:t>
                        </m:r>
                      </m:e>
                    </m:d>
                  </m:oMath>
                </a14:m>
                <a:r>
                  <a:rPr lang="en-US" dirty="0"/>
                  <a:t> input and output</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oMath>
                </a14:m>
                <a:r>
                  <a:rPr lang="en-US" dirty="0"/>
                  <a:t> pre-activation (intermediate results)</a:t>
                </a:r>
              </a:p>
              <a:p>
                <a14:m>
                  <m:oMath xmlns:m="http://schemas.openxmlformats.org/officeDocument/2006/math">
                    <m:r>
                      <a:rPr lang="en-US" b="1" i="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𝑏</m:t>
                    </m:r>
                  </m:oMath>
                </a14:m>
                <a:r>
                  <a:rPr lang="en-US" dirty="0"/>
                  <a:t> weights and bias</a:t>
                </a:r>
              </a:p>
              <a:p>
                <a14:m>
                  <m:oMath xmlns:m="http://schemas.openxmlformats.org/officeDocument/2006/math">
                    <m:r>
                      <a:rPr lang="en-US" i="1">
                        <a:latin typeface="Cambria Math" panose="02040503050406030204" pitchFamily="18" charset="0"/>
                      </a:rPr>
                      <m:t>𝑔</m:t>
                    </m:r>
                  </m:oMath>
                </a14:m>
                <a:r>
                  <a:rPr lang="en-US" dirty="0"/>
                  <a:t> activation function</a:t>
                </a:r>
              </a:p>
            </p:txBody>
          </p:sp>
        </mc:Choice>
        <mc:Fallback xmlns="">
          <p:sp>
            <p:nvSpPr>
              <p:cNvPr id="10" name="TextBox 9">
                <a:extLst>
                  <a:ext uri="{FF2B5EF4-FFF2-40B4-BE49-F238E27FC236}">
                    <a16:creationId xmlns:a16="http://schemas.microsoft.com/office/drawing/2014/main" id="{23685952-2F31-DB42-A63E-2A9E75EFE93E}"/>
                  </a:ext>
                </a:extLst>
              </p:cNvPr>
              <p:cNvSpPr txBox="1">
                <a:spLocks noRot="1" noChangeAspect="1" noMove="1" noResize="1" noEditPoints="1" noAdjustHandles="1" noChangeArrowheads="1" noChangeShapeType="1" noTextEdit="1"/>
              </p:cNvSpPr>
              <p:nvPr/>
            </p:nvSpPr>
            <p:spPr>
              <a:xfrm>
                <a:off x="4945944" y="5126076"/>
                <a:ext cx="5757243" cy="1200329"/>
              </a:xfrm>
              <a:prstGeom prst="rect">
                <a:avLst/>
              </a:prstGeom>
              <a:blipFill>
                <a:blip r:embed="rId6"/>
                <a:stretch>
                  <a:fillRect t="-2083" b="-729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377D164-29B8-E141-9CA3-52EE2CBED4F7}"/>
              </a:ext>
            </a:extLst>
          </p:cNvPr>
          <p:cNvSpPr txBox="1"/>
          <p:nvPr/>
        </p:nvSpPr>
        <p:spPr>
          <a:xfrm>
            <a:off x="7433953" y="4089277"/>
            <a:ext cx="3128357" cy="369332"/>
          </a:xfrm>
          <a:prstGeom prst="rect">
            <a:avLst/>
          </a:prstGeom>
          <a:noFill/>
        </p:spPr>
        <p:txBody>
          <a:bodyPr wrap="none" rtlCol="0">
            <a:spAutoFit/>
          </a:bodyPr>
          <a:lstStyle/>
          <a:p>
            <a:r>
              <a:rPr lang="en-US" dirty="0"/>
              <a:t>e.g., [0.01,0.03,0.04]</a:t>
            </a:r>
            <a:r>
              <a:rPr lang="en-US" baseline="30000" dirty="0"/>
              <a:t>T</a:t>
            </a:r>
            <a:r>
              <a:rPr lang="en-US" dirty="0"/>
              <a:t>x[1,2,3]+9</a:t>
            </a:r>
          </a:p>
        </p:txBody>
      </p:sp>
    </p:spTree>
    <p:extLst>
      <p:ext uri="{BB962C8B-B14F-4D97-AF65-F5344CB8AC3E}">
        <p14:creationId xmlns:p14="http://schemas.microsoft.com/office/powerpoint/2010/main" val="211137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5C70-24CC-5742-827A-60C3DB91D174}"/>
              </a:ext>
            </a:extLst>
          </p:cNvPr>
          <p:cNvSpPr>
            <a:spLocks noGrp="1"/>
          </p:cNvSpPr>
          <p:nvPr>
            <p:ph type="title"/>
          </p:nvPr>
        </p:nvSpPr>
        <p:spPr/>
        <p:txBody>
          <a:bodyPr>
            <a:normAutofit/>
          </a:bodyPr>
          <a:lstStyle/>
          <a:p>
            <a:r>
              <a:rPr lang="en-US" dirty="0"/>
              <a:t>Layer of Neurons</a:t>
            </a:r>
          </a:p>
        </p:txBody>
      </p:sp>
      <p:pic>
        <p:nvPicPr>
          <p:cNvPr id="7" name="Content Placeholder 6">
            <a:extLst>
              <a:ext uri="{FF2B5EF4-FFF2-40B4-BE49-F238E27FC236}">
                <a16:creationId xmlns:a16="http://schemas.microsoft.com/office/drawing/2014/main" id="{28435623-41C5-7A44-824F-45A2BC0950B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3924" y="1818052"/>
            <a:ext cx="5866694" cy="2267071"/>
          </a:xfrm>
        </p:spPr>
      </p:pic>
      <p:sp>
        <p:nvSpPr>
          <p:cNvPr id="4" name="Slide Number Placeholder 3">
            <a:extLst>
              <a:ext uri="{FF2B5EF4-FFF2-40B4-BE49-F238E27FC236}">
                <a16:creationId xmlns:a16="http://schemas.microsoft.com/office/drawing/2014/main" id="{B823CAF3-A23F-8641-B7B8-604F1C80AFE8}"/>
              </a:ext>
            </a:extLst>
          </p:cNvPr>
          <p:cNvSpPr>
            <a:spLocks noGrp="1"/>
          </p:cNvSpPr>
          <p:nvPr>
            <p:ph type="sldNum" sz="quarter" idx="12"/>
          </p:nvPr>
        </p:nvSpPr>
        <p:spPr/>
        <p:txBody>
          <a:bodyPr/>
          <a:lstStyle/>
          <a:p>
            <a:fld id="{F5A137E7-F180-D043-87BE-208C74AB267C}" type="slidenum">
              <a:rPr lang="en-US" smtClean="0"/>
              <a:pPr/>
              <a:t>25</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8740CDD-C4BB-C740-8313-3B07FFDB67C8}"/>
                  </a:ext>
                </a:extLst>
              </p:cNvPr>
              <p:cNvSpPr/>
              <p:nvPr/>
            </p:nvSpPr>
            <p:spPr>
              <a:xfrm>
                <a:off x="2081510" y="4150882"/>
                <a:ext cx="21648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𝐰</m:t>
                          </m:r>
                        </m:e>
                        <m:sup>
                          <m:r>
                            <a:rPr lang="en-US" b="0" i="1">
                              <a:latin typeface="Cambria Math" panose="02040503050406030204" pitchFamily="18" charset="0"/>
                            </a:rPr>
                            <m:t>𝑇</m:t>
                          </m:r>
                        </m:sup>
                      </m:sSup>
                      <m:r>
                        <a:rPr lang="en-US" b="1" i="0">
                          <a:latin typeface="Cambria Math" panose="02040503050406030204" pitchFamily="18" charset="0"/>
                        </a:rPr>
                        <m:t>𝐱</m:t>
                      </m:r>
                      <m:r>
                        <a:rPr lang="en-US" b="0" i="0">
                          <a:latin typeface="Cambria Math" panose="02040503050406030204" pitchFamily="18" charset="0"/>
                        </a:rPr>
                        <m:t>+</m:t>
                      </m:r>
                      <m:r>
                        <a:rPr lang="en-US" b="0" i="1">
                          <a:latin typeface="Cambria Math" panose="02040503050406030204" pitchFamily="18" charset="0"/>
                        </a:rPr>
                        <m:t>𝑏</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e>
                      </m:d>
                    </m:oMath>
                  </m:oMathPara>
                </a14:m>
                <a:endParaRPr lang="en-US" dirty="0"/>
              </a:p>
            </p:txBody>
          </p:sp>
        </mc:Choice>
        <mc:Fallback xmlns="">
          <p:sp>
            <p:nvSpPr>
              <p:cNvPr id="3" name="Rectangle 2">
                <a:extLst>
                  <a:ext uri="{FF2B5EF4-FFF2-40B4-BE49-F238E27FC236}">
                    <a16:creationId xmlns:a16="http://schemas.microsoft.com/office/drawing/2014/main" id="{B8740CDD-C4BB-C740-8313-3B07FFDB67C8}"/>
                  </a:ext>
                </a:extLst>
              </p:cNvPr>
              <p:cNvSpPr>
                <a:spLocks noRot="1" noChangeAspect="1" noMove="1" noResize="1" noEditPoints="1" noAdjustHandles="1" noChangeArrowheads="1" noChangeShapeType="1" noTextEdit="1"/>
              </p:cNvSpPr>
              <p:nvPr/>
            </p:nvSpPr>
            <p:spPr>
              <a:xfrm>
                <a:off x="2081510" y="4150882"/>
                <a:ext cx="2164888"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685952-2F31-DB42-A63E-2A9E75EFE93E}"/>
                  </a:ext>
                </a:extLst>
              </p:cNvPr>
              <p:cNvSpPr txBox="1"/>
              <p:nvPr/>
            </p:nvSpPr>
            <p:spPr>
              <a:xfrm>
                <a:off x="2013898" y="5187681"/>
                <a:ext cx="5757243" cy="1200329"/>
              </a:xfrm>
              <a:prstGeom prst="rect">
                <a:avLst/>
              </a:prstGeom>
              <a:noFill/>
            </p:spPr>
            <p:txBody>
              <a:bodyPr wrap="square" rtlCol="0">
                <a:spAutoFit/>
              </a:bodyPr>
              <a:lstStyle/>
              <a:p>
                <a14:m>
                  <m:oMath xmlns:m="http://schemas.openxmlformats.org/officeDocument/2006/math">
                    <m:r>
                      <a:rPr lang="en-US" b="1" i="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𝐱</m:t>
                        </m:r>
                      </m:e>
                    </m:d>
                  </m:oMath>
                </a14:m>
                <a:r>
                  <a:rPr lang="en-US" dirty="0"/>
                  <a:t> input and output</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oMath>
                </a14:m>
                <a:r>
                  <a:rPr lang="en-US" dirty="0"/>
                  <a:t> pre-activation (intermediate results)</a:t>
                </a:r>
              </a:p>
              <a:p>
                <a14:m>
                  <m:oMath xmlns:m="http://schemas.openxmlformats.org/officeDocument/2006/math">
                    <m:r>
                      <a:rPr lang="en-US" b="1" i="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𝑏</m:t>
                    </m:r>
                  </m:oMath>
                </a14:m>
                <a:r>
                  <a:rPr lang="en-US" dirty="0"/>
                  <a:t> weights (vector) and bias (scalar)</a:t>
                </a:r>
              </a:p>
              <a:p>
                <a14:m>
                  <m:oMath xmlns:m="http://schemas.openxmlformats.org/officeDocument/2006/math">
                    <m:r>
                      <a:rPr lang="en-US" i="1">
                        <a:latin typeface="Cambria Math" panose="02040503050406030204" pitchFamily="18" charset="0"/>
                      </a:rPr>
                      <m:t>𝑔</m:t>
                    </m:r>
                  </m:oMath>
                </a14:m>
                <a:r>
                  <a:rPr lang="en-US" dirty="0"/>
                  <a:t> activation function</a:t>
                </a:r>
              </a:p>
            </p:txBody>
          </p:sp>
        </mc:Choice>
        <mc:Fallback xmlns="">
          <p:sp>
            <p:nvSpPr>
              <p:cNvPr id="10" name="TextBox 9">
                <a:extLst>
                  <a:ext uri="{FF2B5EF4-FFF2-40B4-BE49-F238E27FC236}">
                    <a16:creationId xmlns:a16="http://schemas.microsoft.com/office/drawing/2014/main" id="{23685952-2F31-DB42-A63E-2A9E75EFE93E}"/>
                  </a:ext>
                </a:extLst>
              </p:cNvPr>
              <p:cNvSpPr txBox="1">
                <a:spLocks noRot="1" noChangeAspect="1" noMove="1" noResize="1" noEditPoints="1" noAdjustHandles="1" noChangeArrowheads="1" noChangeShapeType="1" noTextEdit="1"/>
              </p:cNvSpPr>
              <p:nvPr/>
            </p:nvSpPr>
            <p:spPr>
              <a:xfrm>
                <a:off x="2013898" y="5187681"/>
                <a:ext cx="5757243" cy="1200329"/>
              </a:xfrm>
              <a:prstGeom prst="rect">
                <a:avLst/>
              </a:prstGeom>
              <a:blipFill>
                <a:blip r:embed="rId6"/>
                <a:stretch>
                  <a:fillRect t="-2083" b="-7292"/>
                </a:stretch>
              </a:blipFill>
            </p:spPr>
            <p:txBody>
              <a:bodyPr/>
              <a:lstStyle/>
              <a:p>
                <a:r>
                  <a:rPr lang="en-US">
                    <a:noFill/>
                  </a:rPr>
                  <a:t> </a:t>
                </a:r>
              </a:p>
            </p:txBody>
          </p:sp>
        </mc:Fallback>
      </mc:AlternateContent>
      <p:pic>
        <p:nvPicPr>
          <p:cNvPr id="8" name="Content Placeholder 6">
            <a:extLst>
              <a:ext uri="{FF2B5EF4-FFF2-40B4-BE49-F238E27FC236}">
                <a16:creationId xmlns:a16="http://schemas.microsoft.com/office/drawing/2014/main" id="{B4FCEB24-B7F4-7044-9969-EDF55F9E27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9462" y="1723185"/>
            <a:ext cx="5359646" cy="3177995"/>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527E83D-4694-4744-9AAF-706D056E34D7}"/>
                  </a:ext>
                </a:extLst>
              </p:cNvPr>
              <p:cNvSpPr/>
              <p:nvPr/>
            </p:nvSpPr>
            <p:spPr>
              <a:xfrm>
                <a:off x="6377608" y="5291648"/>
                <a:ext cx="6096000" cy="646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𝐟</m:t>
                      </m:r>
                      <m:d>
                        <m:dPr>
                          <m:ctrlPr>
                            <a:rPr lang="en-US" i="1">
                              <a:latin typeface="Cambria Math" panose="02040503050406030204" pitchFamily="18" charset="0"/>
                            </a:rPr>
                          </m:ctrlPr>
                        </m:dPr>
                        <m:e>
                          <m:r>
                            <a:rPr lang="en-US" b="1" i="1">
                              <a:latin typeface="Cambria Math" panose="02040503050406030204" pitchFamily="18" charset="0"/>
                            </a:rPr>
                            <m:t>𝐱</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n-US">
                              <a:latin typeface="Cambria Math" panose="02040503050406030204" pitchFamily="18" charset="0"/>
                            </a:rPr>
                            <m:t>z</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b="1" i="1">
                              <a:latin typeface="Cambria Math" panose="02040503050406030204" pitchFamily="18" charset="0"/>
                            </a:rPr>
                            <m:t>𝐖𝐱</m:t>
                          </m:r>
                          <m:r>
                            <a:rPr lang="en-US" i="1">
                              <a:latin typeface="Cambria Math" panose="02040503050406030204" pitchFamily="18" charset="0"/>
                            </a:rPr>
                            <m:t>+</m:t>
                          </m:r>
                          <m:r>
                            <a:rPr lang="en-US" b="1" i="1">
                              <a:latin typeface="Cambria Math" panose="02040503050406030204" pitchFamily="18" charset="0"/>
                            </a:rPr>
                            <m:t>𝐛</m:t>
                          </m:r>
                        </m:e>
                      </m:d>
                    </m:oMath>
                  </m:oMathPara>
                </a14:m>
                <a:endParaRPr lang="en-US" dirty="0"/>
              </a:p>
              <a:p>
                <a:endParaRPr lang="en-US" dirty="0"/>
              </a:p>
            </p:txBody>
          </p:sp>
        </mc:Choice>
        <mc:Fallback xmlns="">
          <p:sp>
            <p:nvSpPr>
              <p:cNvPr id="9" name="Rectangle 8">
                <a:extLst>
                  <a:ext uri="{FF2B5EF4-FFF2-40B4-BE49-F238E27FC236}">
                    <a16:creationId xmlns:a16="http://schemas.microsoft.com/office/drawing/2014/main" id="{8527E83D-4694-4744-9AAF-706D056E34D7}"/>
                  </a:ext>
                </a:extLst>
              </p:cNvPr>
              <p:cNvSpPr>
                <a:spLocks noRot="1" noChangeAspect="1" noMove="1" noResize="1" noEditPoints="1" noAdjustHandles="1" noChangeArrowheads="1" noChangeShapeType="1" noTextEdit="1"/>
              </p:cNvSpPr>
              <p:nvPr/>
            </p:nvSpPr>
            <p:spPr>
              <a:xfrm>
                <a:off x="6377608" y="5291648"/>
                <a:ext cx="6096000"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FA209F7-AE9C-6945-AC15-8CD8E82556AE}"/>
                  </a:ext>
                </a:extLst>
              </p:cNvPr>
              <p:cNvSpPr/>
              <p:nvPr/>
            </p:nvSpPr>
            <p:spPr>
              <a:xfrm>
                <a:off x="7917721" y="5651106"/>
                <a:ext cx="2802883" cy="369332"/>
              </a:xfrm>
              <a:prstGeom prst="rect">
                <a:avLst/>
              </a:prstGeom>
            </p:spPr>
            <p:txBody>
              <a:bodyPr wrap="none">
                <a:spAutoFit/>
              </a:bodyPr>
              <a:lstStyle/>
              <a:p>
                <a14:m>
                  <m:oMath xmlns:m="http://schemas.openxmlformats.org/officeDocument/2006/math">
                    <m:r>
                      <a:rPr lang="en-US" b="1" smtClean="0">
                        <a:latin typeface="Cambria Math" panose="02040503050406030204" pitchFamily="18" charset="0"/>
                      </a:rPr>
                      <m:t>𝐖</m:t>
                    </m:r>
                    <m:r>
                      <a:rPr lang="en-US" b="0" i="0">
                        <a:latin typeface="Cambria Math" panose="02040503050406030204" pitchFamily="18" charset="0"/>
                      </a:rPr>
                      <m:t>,</m:t>
                    </m:r>
                    <m:r>
                      <a:rPr lang="en-US" b="1" i="0">
                        <a:latin typeface="Cambria Math" panose="02040503050406030204" pitchFamily="18" charset="0"/>
                      </a:rPr>
                      <m:t>𝐛</m:t>
                    </m:r>
                  </m:oMath>
                </a14:m>
                <a:r>
                  <a:rPr lang="en-US" dirty="0"/>
                  <a:t> now matrix and vector</a:t>
                </a:r>
              </a:p>
            </p:txBody>
          </p:sp>
        </mc:Choice>
        <mc:Fallback xmlns="">
          <p:sp>
            <p:nvSpPr>
              <p:cNvPr id="5" name="Rectangle 4">
                <a:extLst>
                  <a:ext uri="{FF2B5EF4-FFF2-40B4-BE49-F238E27FC236}">
                    <a16:creationId xmlns:a16="http://schemas.microsoft.com/office/drawing/2014/main" id="{2FA209F7-AE9C-6945-AC15-8CD8E82556AE}"/>
                  </a:ext>
                </a:extLst>
              </p:cNvPr>
              <p:cNvSpPr>
                <a:spLocks noRot="1" noChangeAspect="1" noMove="1" noResize="1" noEditPoints="1" noAdjustHandles="1" noChangeArrowheads="1" noChangeShapeType="1" noTextEdit="1"/>
              </p:cNvSpPr>
              <p:nvPr/>
            </p:nvSpPr>
            <p:spPr>
              <a:xfrm>
                <a:off x="7917721" y="5651106"/>
                <a:ext cx="2802883" cy="369332"/>
              </a:xfrm>
              <a:prstGeom prst="rect">
                <a:avLst/>
              </a:prstGeom>
              <a:blipFill>
                <a:blip r:embed="rId10"/>
                <a:stretch>
                  <a:fillRect t="-3226" r="-901" b="-2258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714DF01-AF9B-0148-A79A-E9C2128D5740}"/>
              </a:ext>
            </a:extLst>
          </p:cNvPr>
          <p:cNvSpPr/>
          <p:nvPr/>
        </p:nvSpPr>
        <p:spPr>
          <a:xfrm>
            <a:off x="8622950" y="2123479"/>
            <a:ext cx="676335" cy="71209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353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26</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5803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27</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351D40F-1DCF-C54C-B43A-4572BDF2E15C}"/>
                  </a:ext>
                </a:extLst>
              </p:cNvPr>
              <p:cNvSpPr/>
              <p:nvPr/>
            </p:nvSpPr>
            <p:spPr>
              <a:xfrm>
                <a:off x="4291147" y="4493822"/>
                <a:ext cx="360970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h</m:t>
                              </m:r>
                            </m:sup>
                          </m:sSup>
                          <m:d>
                            <m:dPr>
                              <m:ctrlPr>
                                <a:rPr lang="en-US" b="0" i="1">
                                  <a:latin typeface="Cambria Math" panose="02040503050406030204" pitchFamily="18" charset="0"/>
                                </a:rPr>
                              </m:ctrlPr>
                            </m:dPr>
                            <m:e>
                              <m:r>
                                <a:rPr lang="en-US" b="1" i="0">
                                  <a:latin typeface="Cambria Math" panose="02040503050406030204" pitchFamily="18" charset="0"/>
                                </a:rPr>
                                <m:t>𝐱</m:t>
                              </m:r>
                            </m:e>
                          </m:d>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e>
                      </m:d>
                    </m:oMath>
                  </m:oMathPara>
                </a14:m>
                <a:endParaRPr lang="en-US" dirty="0"/>
              </a:p>
            </p:txBody>
          </p:sp>
        </mc:Choice>
        <mc:Fallback xmlns="">
          <p:sp>
            <p:nvSpPr>
              <p:cNvPr id="3" name="Rectangle 2">
                <a:extLst>
                  <a:ext uri="{FF2B5EF4-FFF2-40B4-BE49-F238E27FC236}">
                    <a16:creationId xmlns:a16="http://schemas.microsoft.com/office/drawing/2014/main" id="{F351D40F-1DCF-C54C-B43A-4572BDF2E15C}"/>
                  </a:ext>
                </a:extLst>
              </p:cNvPr>
              <p:cNvSpPr>
                <a:spLocks noRot="1" noChangeAspect="1" noMove="1" noResize="1" noEditPoints="1" noAdjustHandles="1" noChangeArrowheads="1" noChangeShapeType="1" noTextEdit="1"/>
              </p:cNvSpPr>
              <p:nvPr/>
            </p:nvSpPr>
            <p:spPr>
              <a:xfrm>
                <a:off x="4291147" y="4493822"/>
                <a:ext cx="3609706" cy="50687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5888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28</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351D40F-1DCF-C54C-B43A-4572BDF2E15C}"/>
                  </a:ext>
                </a:extLst>
              </p:cNvPr>
              <p:cNvSpPr/>
              <p:nvPr/>
            </p:nvSpPr>
            <p:spPr>
              <a:xfrm>
                <a:off x="4291147" y="4493822"/>
                <a:ext cx="360970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h</m:t>
                              </m:r>
                            </m:sup>
                          </m:sSup>
                          <m:d>
                            <m:dPr>
                              <m:ctrlPr>
                                <a:rPr lang="en-US" b="0" i="1">
                                  <a:latin typeface="Cambria Math" panose="02040503050406030204" pitchFamily="18" charset="0"/>
                                </a:rPr>
                              </m:ctrlPr>
                            </m:dPr>
                            <m:e>
                              <m:r>
                                <a:rPr lang="en-US" b="1" i="0">
                                  <a:latin typeface="Cambria Math" panose="02040503050406030204" pitchFamily="18" charset="0"/>
                                </a:rPr>
                                <m:t>𝐱</m:t>
                              </m:r>
                            </m:e>
                          </m:d>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e>
                      </m:d>
                    </m:oMath>
                  </m:oMathPara>
                </a14:m>
                <a:endParaRPr lang="en-US" dirty="0"/>
              </a:p>
            </p:txBody>
          </p:sp>
        </mc:Choice>
        <mc:Fallback xmlns="">
          <p:sp>
            <p:nvSpPr>
              <p:cNvPr id="3" name="Rectangle 2">
                <a:extLst>
                  <a:ext uri="{FF2B5EF4-FFF2-40B4-BE49-F238E27FC236}">
                    <a16:creationId xmlns:a16="http://schemas.microsoft.com/office/drawing/2014/main" id="{F351D40F-1DCF-C54C-B43A-4572BDF2E15C}"/>
                  </a:ext>
                </a:extLst>
              </p:cNvPr>
              <p:cNvSpPr>
                <a:spLocks noRot="1" noChangeAspect="1" noMove="1" noResize="1" noEditPoints="1" noAdjustHandles="1" noChangeArrowheads="1" noChangeShapeType="1" noTextEdit="1"/>
              </p:cNvSpPr>
              <p:nvPr/>
            </p:nvSpPr>
            <p:spPr>
              <a:xfrm>
                <a:off x="4291147" y="4493822"/>
                <a:ext cx="3609706" cy="5068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A34B397-F93C-8343-8635-B193CDD2F132}"/>
                  </a:ext>
                </a:extLst>
              </p:cNvPr>
              <p:cNvSpPr/>
              <p:nvPr/>
            </p:nvSpPr>
            <p:spPr>
              <a:xfrm>
                <a:off x="4887849" y="5000692"/>
                <a:ext cx="2416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𝑜</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𝑜</m:t>
                          </m:r>
                        </m:sup>
                      </m:sSup>
                      <m:r>
                        <a:rPr lang="en-US" b="1" i="0">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𝑜</m:t>
                          </m:r>
                        </m:sup>
                      </m:sSup>
                    </m:oMath>
                  </m:oMathPara>
                </a14:m>
                <a:endParaRPr lang="en-US" dirty="0"/>
              </a:p>
            </p:txBody>
          </p:sp>
        </mc:Choice>
        <mc:Fallback xmlns="">
          <p:sp>
            <p:nvSpPr>
              <p:cNvPr id="5" name="Rectangle 4">
                <a:extLst>
                  <a:ext uri="{FF2B5EF4-FFF2-40B4-BE49-F238E27FC236}">
                    <a16:creationId xmlns:a16="http://schemas.microsoft.com/office/drawing/2014/main" id="{4A34B397-F93C-8343-8635-B193CDD2F132}"/>
                  </a:ext>
                </a:extLst>
              </p:cNvPr>
              <p:cNvSpPr>
                <a:spLocks noRot="1" noChangeAspect="1" noMove="1" noResize="1" noEditPoints="1" noAdjustHandles="1" noChangeArrowheads="1" noChangeShapeType="1" noTextEdit="1"/>
              </p:cNvSpPr>
              <p:nvPr/>
            </p:nvSpPr>
            <p:spPr>
              <a:xfrm>
                <a:off x="4887849" y="5000692"/>
                <a:ext cx="2416302"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98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29</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351D40F-1DCF-C54C-B43A-4572BDF2E15C}"/>
                  </a:ext>
                </a:extLst>
              </p:cNvPr>
              <p:cNvSpPr/>
              <p:nvPr/>
            </p:nvSpPr>
            <p:spPr>
              <a:xfrm>
                <a:off x="4291147" y="4493822"/>
                <a:ext cx="360970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h</m:t>
                              </m:r>
                            </m:sup>
                          </m:sSup>
                          <m:d>
                            <m:dPr>
                              <m:ctrlPr>
                                <a:rPr lang="en-US" b="0" i="1">
                                  <a:latin typeface="Cambria Math" panose="02040503050406030204" pitchFamily="18" charset="0"/>
                                </a:rPr>
                              </m:ctrlPr>
                            </m:dPr>
                            <m:e>
                              <m:r>
                                <a:rPr lang="en-US" b="1" i="0">
                                  <a:latin typeface="Cambria Math" panose="02040503050406030204" pitchFamily="18" charset="0"/>
                                </a:rPr>
                                <m:t>𝐱</m:t>
                              </m:r>
                            </m:e>
                          </m:d>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e>
                      </m:d>
                    </m:oMath>
                  </m:oMathPara>
                </a14:m>
                <a:endParaRPr lang="en-US" dirty="0"/>
              </a:p>
            </p:txBody>
          </p:sp>
        </mc:Choice>
        <mc:Fallback xmlns="">
          <p:sp>
            <p:nvSpPr>
              <p:cNvPr id="3" name="Rectangle 2">
                <a:extLst>
                  <a:ext uri="{FF2B5EF4-FFF2-40B4-BE49-F238E27FC236}">
                    <a16:creationId xmlns:a16="http://schemas.microsoft.com/office/drawing/2014/main" id="{F351D40F-1DCF-C54C-B43A-4572BDF2E15C}"/>
                  </a:ext>
                </a:extLst>
              </p:cNvPr>
              <p:cNvSpPr>
                <a:spLocks noRot="1" noChangeAspect="1" noMove="1" noResize="1" noEditPoints="1" noAdjustHandles="1" noChangeArrowheads="1" noChangeShapeType="1" noTextEdit="1"/>
              </p:cNvSpPr>
              <p:nvPr/>
            </p:nvSpPr>
            <p:spPr>
              <a:xfrm>
                <a:off x="4291147" y="4493822"/>
                <a:ext cx="3609706" cy="5068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A34B397-F93C-8343-8635-B193CDD2F132}"/>
                  </a:ext>
                </a:extLst>
              </p:cNvPr>
              <p:cNvSpPr/>
              <p:nvPr/>
            </p:nvSpPr>
            <p:spPr>
              <a:xfrm>
                <a:off x="4887849" y="5000692"/>
                <a:ext cx="2416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𝑜</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𝑜</m:t>
                          </m:r>
                        </m:sup>
                      </m:sSup>
                      <m:r>
                        <a:rPr lang="en-US" b="1" i="0">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𝑜</m:t>
                          </m:r>
                        </m:sup>
                      </m:sSup>
                    </m:oMath>
                  </m:oMathPara>
                </a14:m>
                <a:endParaRPr lang="en-US" dirty="0"/>
              </a:p>
            </p:txBody>
          </p:sp>
        </mc:Choice>
        <mc:Fallback xmlns="">
          <p:sp>
            <p:nvSpPr>
              <p:cNvPr id="5" name="Rectangle 4">
                <a:extLst>
                  <a:ext uri="{FF2B5EF4-FFF2-40B4-BE49-F238E27FC236}">
                    <a16:creationId xmlns:a16="http://schemas.microsoft.com/office/drawing/2014/main" id="{4A34B397-F93C-8343-8635-B193CDD2F132}"/>
                  </a:ext>
                </a:extLst>
              </p:cNvPr>
              <p:cNvSpPr>
                <a:spLocks noRot="1" noChangeAspect="1" noMove="1" noResize="1" noEditPoints="1" noAdjustHandles="1" noChangeArrowheads="1" noChangeShapeType="1" noTextEdit="1"/>
              </p:cNvSpPr>
              <p:nvPr/>
            </p:nvSpPr>
            <p:spPr>
              <a:xfrm>
                <a:off x="4887849" y="5000692"/>
                <a:ext cx="2416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40C62C8-8E7B-BB4E-B083-34DAF3DDAF3D}"/>
                  </a:ext>
                </a:extLst>
              </p:cNvPr>
              <p:cNvSpPr/>
              <p:nvPr/>
            </p:nvSpPr>
            <p:spPr>
              <a:xfrm>
                <a:off x="3596021" y="5287964"/>
                <a:ext cx="49999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𝐟</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𝑠𝑜𝑓𝑡𝑚𝑎𝑥</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𝑜</m:t>
                              </m:r>
                            </m:sup>
                          </m:sSup>
                        </m:e>
                      </m:d>
                      <m:r>
                        <a:rPr lang="en-US" b="0" i="0">
                          <a:latin typeface="Cambria Math" panose="02040503050406030204" pitchFamily="18" charset="0"/>
                        </a:rPr>
                        <m:t>=</m:t>
                      </m:r>
                      <m:r>
                        <a:rPr lang="en-US" b="0" i="1">
                          <a:latin typeface="Cambria Math" panose="02040503050406030204" pitchFamily="18" charset="0"/>
                        </a:rPr>
                        <m:t>𝑠𝑜𝑓𝑡𝑚𝑎𝑥</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𝑜</m:t>
                              </m:r>
                            </m:sup>
                          </m:sSup>
                          <m:r>
                            <a:rPr lang="en-US" b="1" i="0">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𝑜</m:t>
                              </m:r>
                            </m:sup>
                          </m:sSup>
                        </m:e>
                      </m:d>
                    </m:oMath>
                  </m:oMathPara>
                </a14:m>
                <a:endParaRPr lang="en-US" dirty="0"/>
              </a:p>
            </p:txBody>
          </p:sp>
        </mc:Choice>
        <mc:Fallback xmlns="">
          <p:sp>
            <p:nvSpPr>
              <p:cNvPr id="8" name="Rectangle 7">
                <a:extLst>
                  <a:ext uri="{FF2B5EF4-FFF2-40B4-BE49-F238E27FC236}">
                    <a16:creationId xmlns:a16="http://schemas.microsoft.com/office/drawing/2014/main" id="{140C62C8-8E7B-BB4E-B083-34DAF3DDAF3D}"/>
                  </a:ext>
                </a:extLst>
              </p:cNvPr>
              <p:cNvSpPr>
                <a:spLocks noRot="1" noChangeAspect="1" noMove="1" noResize="1" noEditPoints="1" noAdjustHandles="1" noChangeArrowheads="1" noChangeShapeType="1" noTextEdit="1"/>
              </p:cNvSpPr>
              <p:nvPr/>
            </p:nvSpPr>
            <p:spPr>
              <a:xfrm>
                <a:off x="3596021" y="5287964"/>
                <a:ext cx="4999958" cy="369332"/>
              </a:xfrm>
              <a:prstGeom prst="rect">
                <a:avLst/>
              </a:prstGeom>
              <a:blipFill>
                <a:blip r:embed="rId7"/>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428599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201921-CE7E-DC46-87B4-AC686F48E6E8}"/>
              </a:ext>
            </a:extLst>
          </p:cNvPr>
          <p:cNvSpPr>
            <a:spLocks noGrp="1"/>
          </p:cNvSpPr>
          <p:nvPr>
            <p:ph type="sldNum" sz="quarter" idx="12"/>
          </p:nvPr>
        </p:nvSpPr>
        <p:spPr/>
        <p:txBody>
          <a:bodyPr/>
          <a:lstStyle/>
          <a:p>
            <a:fld id="{F5A137E7-F180-D043-87BE-208C74AB267C}" type="slidenum">
              <a:rPr lang="en-US" smtClean="0"/>
              <a:pPr/>
              <a:t>3</a:t>
            </a:fld>
            <a:endParaRPr lang="en-US"/>
          </a:p>
        </p:txBody>
      </p:sp>
      <p:pic>
        <p:nvPicPr>
          <p:cNvPr id="8198" name="Picture 6">
            <a:extLst>
              <a:ext uri="{FF2B5EF4-FFF2-40B4-BE49-F238E27FC236}">
                <a16:creationId xmlns:a16="http://schemas.microsoft.com/office/drawing/2014/main" id="{A8FAE6AD-74A5-6444-8039-B59BA92F2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991" y="365125"/>
            <a:ext cx="8321710" cy="54190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F1738B-FE27-A245-834F-C53E03891E7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
        <p:nvSpPr>
          <p:cNvPr id="5" name="Title 2">
            <a:extLst>
              <a:ext uri="{FF2B5EF4-FFF2-40B4-BE49-F238E27FC236}">
                <a16:creationId xmlns:a16="http://schemas.microsoft.com/office/drawing/2014/main" id="{7AB88EA5-0EBF-8C41-AD06-FF6C300EE6F8}"/>
              </a:ext>
            </a:extLst>
          </p:cNvPr>
          <p:cNvSpPr>
            <a:spLocks noGrp="1"/>
          </p:cNvSpPr>
          <p:nvPr>
            <p:ph type="title"/>
          </p:nvPr>
        </p:nvSpPr>
        <p:spPr>
          <a:xfrm>
            <a:off x="838200" y="365125"/>
            <a:ext cx="2918791" cy="1325563"/>
          </a:xfrm>
        </p:spPr>
        <p:txBody>
          <a:bodyPr>
            <a:noAutofit/>
          </a:bodyPr>
          <a:lstStyle/>
          <a:p>
            <a:pPr algn="l"/>
            <a:r>
              <a:rPr lang="en-US" sz="3600" dirty="0"/>
              <a:t>What have we covered so far?</a:t>
            </a:r>
          </a:p>
        </p:txBody>
      </p:sp>
      <p:sp>
        <p:nvSpPr>
          <p:cNvPr id="6" name="Content Placeholder 5">
            <a:extLst>
              <a:ext uri="{FF2B5EF4-FFF2-40B4-BE49-F238E27FC236}">
                <a16:creationId xmlns:a16="http://schemas.microsoft.com/office/drawing/2014/main" id="{F4ADACA9-C076-7F42-B221-B8211C3C7D57}"/>
              </a:ext>
            </a:extLst>
          </p:cNvPr>
          <p:cNvSpPr>
            <a:spLocks noGrp="1"/>
          </p:cNvSpPr>
          <p:nvPr>
            <p:ph idx="1"/>
          </p:nvPr>
        </p:nvSpPr>
        <p:spPr>
          <a:xfrm>
            <a:off x="838200" y="1825625"/>
            <a:ext cx="2918791" cy="4351338"/>
          </a:xfrm>
        </p:spPr>
        <p:txBody>
          <a:bodyPr/>
          <a:lstStyle/>
          <a:p>
            <a:r>
              <a:rPr lang="en-US" dirty="0"/>
              <a:t>Classical ML</a:t>
            </a:r>
          </a:p>
          <a:p>
            <a:r>
              <a:rPr lang="en-US" dirty="0"/>
              <a:t>Ensembles</a:t>
            </a:r>
          </a:p>
        </p:txBody>
      </p:sp>
    </p:spTree>
    <p:extLst>
      <p:ext uri="{BB962C8B-B14F-4D97-AF65-F5344CB8AC3E}">
        <p14:creationId xmlns:p14="http://schemas.microsoft.com/office/powerpoint/2010/main" val="1398989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30</a:t>
            </a:fld>
            <a:endParaRPr lang="en-US"/>
          </a:p>
        </p:txBody>
      </p:sp>
      <p:pic>
        <p:nvPicPr>
          <p:cNvPr id="10" name="Graphic 9">
            <a:extLst>
              <a:ext uri="{FF2B5EF4-FFF2-40B4-BE49-F238E27FC236}">
                <a16:creationId xmlns:a16="http://schemas.microsoft.com/office/drawing/2014/main" id="{4CBCB1DE-C643-A944-B5FB-C39E3637E2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9761" y="4099624"/>
            <a:ext cx="5136081" cy="1667310"/>
          </a:xfrm>
          <a:prstGeom prst="rect">
            <a:avLst/>
          </a:prstGeom>
        </p:spPr>
      </p:pic>
      <p:sp>
        <p:nvSpPr>
          <p:cNvPr id="11" name="TextBox 10">
            <a:extLst>
              <a:ext uri="{FF2B5EF4-FFF2-40B4-BE49-F238E27FC236}">
                <a16:creationId xmlns:a16="http://schemas.microsoft.com/office/drawing/2014/main" id="{39743CD2-A26B-3C49-B1A2-187D2F075111}"/>
              </a:ext>
            </a:extLst>
          </p:cNvPr>
          <p:cNvSpPr txBox="1"/>
          <p:nvPr/>
        </p:nvSpPr>
        <p:spPr>
          <a:xfrm>
            <a:off x="5403273" y="6067218"/>
            <a:ext cx="2205989" cy="369332"/>
          </a:xfrm>
          <a:prstGeom prst="rect">
            <a:avLst/>
          </a:prstGeom>
          <a:noFill/>
        </p:spPr>
        <p:txBody>
          <a:bodyPr wrap="none" rtlCol="0">
            <a:spAutoFit/>
          </a:bodyPr>
          <a:lstStyle/>
          <a:p>
            <a:r>
              <a:rPr lang="en-US" dirty="0"/>
              <a:t>Computational Graph</a:t>
            </a:r>
          </a:p>
        </p:txBody>
      </p:sp>
    </p:spTree>
    <p:extLst>
      <p:ext uri="{BB962C8B-B14F-4D97-AF65-F5344CB8AC3E}">
        <p14:creationId xmlns:p14="http://schemas.microsoft.com/office/powerpoint/2010/main" val="2389241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BF-17DB-DC46-BADC-E75B30A46FA8}"/>
              </a:ext>
            </a:extLst>
          </p:cNvPr>
          <p:cNvSpPr>
            <a:spLocks noGrp="1"/>
          </p:cNvSpPr>
          <p:nvPr>
            <p:ph type="title"/>
          </p:nvPr>
        </p:nvSpPr>
        <p:spPr/>
        <p:txBody>
          <a:bodyPr>
            <a:normAutofit/>
          </a:bodyPr>
          <a:lstStyle/>
          <a:p>
            <a:r>
              <a:rPr lang="en-US" dirty="0"/>
              <a:t>Element-wise activation functions</a:t>
            </a:r>
          </a:p>
        </p:txBody>
      </p:sp>
      <p:pic>
        <p:nvPicPr>
          <p:cNvPr id="6" name="Content Placeholder 5">
            <a:extLst>
              <a:ext uri="{FF2B5EF4-FFF2-40B4-BE49-F238E27FC236}">
                <a16:creationId xmlns:a16="http://schemas.microsoft.com/office/drawing/2014/main" id="{B84B7365-02C0-FE41-8075-577472271F7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38200" y="2043146"/>
            <a:ext cx="10515600" cy="3310466"/>
          </a:xfrm>
        </p:spPr>
      </p:pic>
      <p:sp>
        <p:nvSpPr>
          <p:cNvPr id="4" name="Slide Number Placeholder 3">
            <a:extLst>
              <a:ext uri="{FF2B5EF4-FFF2-40B4-BE49-F238E27FC236}">
                <a16:creationId xmlns:a16="http://schemas.microsoft.com/office/drawing/2014/main" id="{2B54F208-172B-D940-801D-AE89AA5B280C}"/>
              </a:ext>
            </a:extLst>
          </p:cNvPr>
          <p:cNvSpPr>
            <a:spLocks noGrp="1"/>
          </p:cNvSpPr>
          <p:nvPr>
            <p:ph type="sldNum" sz="quarter" idx="12"/>
          </p:nvPr>
        </p:nvSpPr>
        <p:spPr/>
        <p:txBody>
          <a:bodyPr/>
          <a:lstStyle/>
          <a:p>
            <a:fld id="{F5A137E7-F180-D043-87BE-208C74AB267C}" type="slidenum">
              <a:rPr lang="en-US" smtClean="0"/>
              <a:pPr/>
              <a:t>31</a:t>
            </a:fld>
            <a:endParaRPr lang="en-US"/>
          </a:p>
        </p:txBody>
      </p:sp>
      <p:sp>
        <p:nvSpPr>
          <p:cNvPr id="3" name="TextBox 2">
            <a:extLst>
              <a:ext uri="{FF2B5EF4-FFF2-40B4-BE49-F238E27FC236}">
                <a16:creationId xmlns:a16="http://schemas.microsoft.com/office/drawing/2014/main" id="{F1EF0E65-D482-CE4B-B255-F90BF45E3A33}"/>
              </a:ext>
            </a:extLst>
          </p:cNvPr>
          <p:cNvSpPr txBox="1"/>
          <p:nvPr/>
        </p:nvSpPr>
        <p:spPr>
          <a:xfrm>
            <a:off x="5248656" y="5894685"/>
            <a:ext cx="2471446" cy="923330"/>
          </a:xfrm>
          <a:prstGeom prst="rect">
            <a:avLst/>
          </a:prstGeom>
          <a:noFill/>
        </p:spPr>
        <p:txBody>
          <a:bodyPr wrap="none" rtlCol="0">
            <a:spAutoFit/>
          </a:bodyPr>
          <a:lstStyle/>
          <a:p>
            <a:r>
              <a:rPr lang="en-US" dirty="0"/>
              <a:t>blue: activation function</a:t>
            </a:r>
          </a:p>
          <a:p>
            <a:r>
              <a:rPr lang="en-US" dirty="0"/>
              <a:t>green: derivative</a:t>
            </a:r>
          </a:p>
          <a:p>
            <a:endParaRPr lang="en-US" dirty="0"/>
          </a:p>
        </p:txBody>
      </p:sp>
    </p:spTree>
    <p:extLst>
      <p:ext uri="{BB962C8B-B14F-4D97-AF65-F5344CB8AC3E}">
        <p14:creationId xmlns:p14="http://schemas.microsoft.com/office/powerpoint/2010/main" val="1791160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CF50-906B-E149-A0E6-7745BE20981F}"/>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CFC1713B-CC21-6343-B13F-60ACE23E59A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AEE0C6-E5E8-CA48-B75C-2D506D8E1FB1}"/>
              </a:ext>
            </a:extLst>
          </p:cNvPr>
          <p:cNvSpPr>
            <a:spLocks noGrp="1"/>
          </p:cNvSpPr>
          <p:nvPr>
            <p:ph type="sldNum" sz="quarter" idx="12"/>
          </p:nvPr>
        </p:nvSpPr>
        <p:spPr/>
        <p:txBody>
          <a:bodyPr/>
          <a:lstStyle/>
          <a:p>
            <a:fld id="{F5A137E7-F180-D043-87BE-208C74AB267C}" type="slidenum">
              <a:rPr lang="en-US" smtClean="0"/>
              <a:pPr/>
              <a:t>32</a:t>
            </a:fld>
            <a:endParaRPr lang="en-US"/>
          </a:p>
        </p:txBody>
      </p:sp>
      <p:pic>
        <p:nvPicPr>
          <p:cNvPr id="5" name="Picture 2">
            <a:extLst>
              <a:ext uri="{FF2B5EF4-FFF2-40B4-BE49-F238E27FC236}">
                <a16:creationId xmlns:a16="http://schemas.microsoft.com/office/drawing/2014/main" id="{6AADEEBE-4D96-1B49-A1AA-5EF5741A4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76" y="1934845"/>
            <a:ext cx="59817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8C6F6E-2EBA-064A-A9D8-B77408CCD907}"/>
              </a:ext>
            </a:extLst>
          </p:cNvPr>
          <p:cNvSpPr txBox="1"/>
          <p:nvPr/>
        </p:nvSpPr>
        <p:spPr>
          <a:xfrm>
            <a:off x="440635" y="5623591"/>
            <a:ext cx="5833841" cy="369332"/>
          </a:xfrm>
          <a:prstGeom prst="rect">
            <a:avLst/>
          </a:prstGeom>
          <a:noFill/>
        </p:spPr>
        <p:txBody>
          <a:bodyPr wrap="none" rtlCol="0">
            <a:spAutoFit/>
          </a:bodyPr>
          <a:lstStyle/>
          <a:p>
            <a:r>
              <a:rPr lang="en-US" dirty="0"/>
              <a:t>What if polynomial regression still could not find a good fit? </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2B1B9C9-59ED-7B42-BEB0-5280723D837A}"/>
                  </a:ext>
                </a:extLst>
              </p:cNvPr>
              <p:cNvSpPr txBox="1">
                <a:spLocks/>
              </p:cNvSpPr>
              <p:nvPr/>
            </p:nvSpPr>
            <p:spPr>
              <a:xfrm>
                <a:off x="6962958" y="1792633"/>
                <a:ext cx="47213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Activation functions introduce </a:t>
                </a:r>
                <a:r>
                  <a:rPr lang="en-US" dirty="0">
                    <a:solidFill>
                      <a:srgbClr val="C00000"/>
                    </a:solidFill>
                  </a:rPr>
                  <a:t>non-linearities</a:t>
                </a:r>
              </a:p>
              <a:p>
                <a:r>
                  <a:rPr lang="en-US" dirty="0"/>
                  <a:t>Linear</a:t>
                </a:r>
              </a:p>
              <a:p>
                <a:pPr lvl="1"/>
                <a14:m>
                  <m:oMath xmlns:m="http://schemas.openxmlformats.org/officeDocument/2006/math">
                    <m:r>
                      <a:rPr lang="en-US" i="1">
                        <a:latin typeface="Cambria Math" panose="02040503050406030204" pitchFamily="18" charset="0"/>
                      </a:rPr>
                      <m:t>𝑧</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oMath>
                </a14:m>
                <a:endParaRPr lang="en-US" dirty="0"/>
              </a:p>
              <a:p>
                <a:r>
                  <a:rPr lang="en-US" dirty="0"/>
                  <a:t>Non-linear</a:t>
                </a:r>
              </a:p>
              <a:p>
                <a:pPr lvl="1"/>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e>
                    </m:d>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42B1B9C9-59ED-7B42-BEB0-5280723D837A}"/>
                  </a:ext>
                </a:extLst>
              </p:cNvPr>
              <p:cNvSpPr txBox="1">
                <a:spLocks noRot="1" noChangeAspect="1" noMove="1" noResize="1" noEditPoints="1" noAdjustHandles="1" noChangeArrowheads="1" noChangeShapeType="1" noTextEdit="1"/>
              </p:cNvSpPr>
              <p:nvPr/>
            </p:nvSpPr>
            <p:spPr>
              <a:xfrm>
                <a:off x="6962958" y="1792633"/>
                <a:ext cx="4721352" cy="4351338"/>
              </a:xfrm>
              <a:prstGeom prst="rect">
                <a:avLst/>
              </a:prstGeom>
              <a:blipFill>
                <a:blip r:embed="rId3"/>
                <a:stretch>
                  <a:fillRect l="-2413" t="-2624"/>
                </a:stretch>
              </a:blipFill>
            </p:spPr>
            <p:txBody>
              <a:bodyPr/>
              <a:lstStyle/>
              <a:p>
                <a:r>
                  <a:rPr lang="en-US">
                    <a:noFill/>
                  </a:rPr>
                  <a:t> </a:t>
                </a:r>
              </a:p>
            </p:txBody>
          </p:sp>
        </mc:Fallback>
      </mc:AlternateContent>
      <p:pic>
        <p:nvPicPr>
          <p:cNvPr id="8" name="Content Placeholder 6">
            <a:extLst>
              <a:ext uri="{FF2B5EF4-FFF2-40B4-BE49-F238E27FC236}">
                <a16:creationId xmlns:a16="http://schemas.microsoft.com/office/drawing/2014/main" id="{61EB0286-4937-7D41-A120-3653C9591C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9900" y="4736871"/>
            <a:ext cx="4577920" cy="1769049"/>
          </a:xfrm>
          <a:prstGeom prst="rect">
            <a:avLst/>
          </a:prstGeom>
        </p:spPr>
      </p:pic>
    </p:spTree>
    <p:extLst>
      <p:ext uri="{BB962C8B-B14F-4D97-AF65-F5344CB8AC3E}">
        <p14:creationId xmlns:p14="http://schemas.microsoft.com/office/powerpoint/2010/main" val="4003301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445E-BB42-584B-AE5F-61274F227F1E}"/>
              </a:ext>
            </a:extLst>
          </p:cNvPr>
          <p:cNvSpPr>
            <a:spLocks noGrp="1"/>
          </p:cNvSpPr>
          <p:nvPr>
            <p:ph type="title"/>
          </p:nvPr>
        </p:nvSpPr>
        <p:spPr/>
        <p:txBody>
          <a:bodyPr>
            <a:normAutofit/>
          </a:bodyPr>
          <a:lstStyle/>
          <a:p>
            <a:r>
              <a:rPr lang="en-US" dirty="0" err="1"/>
              <a:t>Softmax</a:t>
            </a:r>
            <a:r>
              <a:rPr lang="en-US" dirty="0"/>
              <a:t> function</a:t>
            </a:r>
          </a:p>
        </p:txBody>
      </p:sp>
      <p:sp>
        <p:nvSpPr>
          <p:cNvPr id="3" name="Content Placeholder 2">
            <a:extLst>
              <a:ext uri="{FF2B5EF4-FFF2-40B4-BE49-F238E27FC236}">
                <a16:creationId xmlns:a16="http://schemas.microsoft.com/office/drawing/2014/main" id="{AE5298C5-8BB3-FF45-8163-10CF945F00B4}"/>
              </a:ext>
            </a:extLst>
          </p:cNvPr>
          <p:cNvSpPr>
            <a:spLocks noGrp="1"/>
          </p:cNvSpPr>
          <p:nvPr>
            <p:ph idx="1"/>
          </p:nvPr>
        </p:nvSpPr>
        <p:spPr/>
        <p:txBody>
          <a:bodyPr/>
          <a:lstStyle/>
          <a:p>
            <a:pPr fontAlgn="base"/>
            <a:r>
              <a:rPr lang="en-US" i="1" dirty="0"/>
              <a:t>“Any time we wish to represent </a:t>
            </a:r>
            <a:r>
              <a:rPr lang="en-US" i="1" dirty="0">
                <a:solidFill>
                  <a:srgbClr val="C00000"/>
                </a:solidFill>
              </a:rPr>
              <a:t>a probability distribution over a discrete variable with </a:t>
            </a:r>
            <a:r>
              <a:rPr lang="en-US" b="1" i="1" dirty="0">
                <a:solidFill>
                  <a:srgbClr val="C00000"/>
                </a:solidFill>
              </a:rPr>
              <a:t>n</a:t>
            </a:r>
            <a:r>
              <a:rPr lang="en-US" i="1" dirty="0">
                <a:solidFill>
                  <a:srgbClr val="C00000"/>
                </a:solidFill>
              </a:rPr>
              <a:t> possible values</a:t>
            </a:r>
            <a:r>
              <a:rPr lang="en-US" i="1" dirty="0"/>
              <a:t>, we may use the </a:t>
            </a:r>
            <a:r>
              <a:rPr lang="en-US" i="1" dirty="0" err="1"/>
              <a:t>softmax</a:t>
            </a:r>
            <a:r>
              <a:rPr lang="en-US" i="1" dirty="0"/>
              <a:t> function. This can be seen as </a:t>
            </a:r>
            <a:r>
              <a:rPr lang="en-US" i="1" dirty="0">
                <a:solidFill>
                  <a:srgbClr val="00B050"/>
                </a:solidFill>
              </a:rPr>
              <a:t>a generalization of the sigmoid function which was used to represent a probability distribution over a binary variable</a:t>
            </a:r>
            <a:r>
              <a:rPr lang="en-US" i="1" dirty="0"/>
              <a:t>.” Deep Learning</a:t>
            </a:r>
            <a:br>
              <a:rPr lang="en-US" dirty="0"/>
            </a:br>
            <a:endParaRPr lang="en-US" dirty="0"/>
          </a:p>
        </p:txBody>
      </p:sp>
      <p:sp>
        <p:nvSpPr>
          <p:cNvPr id="4" name="Slide Number Placeholder 3">
            <a:extLst>
              <a:ext uri="{FF2B5EF4-FFF2-40B4-BE49-F238E27FC236}">
                <a16:creationId xmlns:a16="http://schemas.microsoft.com/office/drawing/2014/main" id="{347F58BA-1B9F-D34B-8ECA-1F28D86BEB9B}"/>
              </a:ext>
            </a:extLst>
          </p:cNvPr>
          <p:cNvSpPr>
            <a:spLocks noGrp="1"/>
          </p:cNvSpPr>
          <p:nvPr>
            <p:ph type="sldNum" sz="quarter" idx="12"/>
          </p:nvPr>
        </p:nvSpPr>
        <p:spPr/>
        <p:txBody>
          <a:bodyPr/>
          <a:lstStyle/>
          <a:p>
            <a:fld id="{F5A137E7-F180-D043-87BE-208C74AB267C}" type="slidenum">
              <a:rPr lang="en-US" smtClean="0"/>
              <a:pPr/>
              <a:t>33</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C81BDE6-FCDE-8648-A432-C29E3F963960}"/>
                  </a:ext>
                </a:extLst>
              </p:cNvPr>
              <p:cNvSpPr/>
              <p:nvPr/>
            </p:nvSpPr>
            <p:spPr>
              <a:xfrm>
                <a:off x="7645562" y="4665712"/>
                <a:ext cx="3242041"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nary>
                            <m:naryPr>
                              <m:chr m:val="∑"/>
                              <m:limLoc m:val="undOvr"/>
                              <m:grow m:val="on"/>
                              <m:ctrlPr>
                                <a:rPr lang="en-US" b="0" i="1">
                                  <a:latin typeface="Cambria Math" panose="02040503050406030204" pitchFamily="18" charset="0"/>
                                </a:rPr>
                              </m:ctrlPr>
                            </m:naryPr>
                            <m:sub>
                              <m:r>
                                <a:rPr lang="en-US" b="0" i="1">
                                  <a:latin typeface="Cambria Math" panose="02040503050406030204" pitchFamily="18" charset="0"/>
                                </a:rPr>
                                <m:t>𝑖</m:t>
                              </m:r>
                              <m:r>
                                <a:rPr lang="en-US" b="0" i="0">
                                  <a:latin typeface="Cambria Math" panose="02040503050406030204" pitchFamily="18" charset="0"/>
                                </a:rPr>
                                <m:t>=1</m:t>
                              </m:r>
                            </m:sub>
                            <m:sup>
                              <m:r>
                                <a:rPr lang="en-US" b="0" i="1">
                                  <a:latin typeface="Cambria Math" panose="02040503050406030204" pitchFamily="18" charset="0"/>
                                </a:rPr>
                                <m:t>𝑛</m:t>
                              </m:r>
                            </m:sup>
                            <m:e>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sub>
                                  </m:sSub>
                                </m:sup>
                              </m:sSup>
                            </m:e>
                          </m:nary>
                        </m:den>
                      </m:f>
                      <m:r>
                        <a:rPr lang="en-US" b="0" i="0">
                          <a:latin typeface="Cambria Math" panose="02040503050406030204" pitchFamily="18" charset="0"/>
                        </a:rPr>
                        <m:t>⋅</m:t>
                      </m:r>
                      <m:d>
                        <m:dPr>
                          <m:begChr m:val="["/>
                          <m:endChr m:val="]"/>
                          <m:ctrlPr>
                            <a:rPr lang="en-US" b="0" i="1">
                              <a:latin typeface="Cambria Math" panose="02040503050406030204" pitchFamily="18" charset="0"/>
                            </a:rPr>
                          </m:ctrlPr>
                        </m:dPr>
                        <m:e>
                          <m:eqArr>
                            <m:eqArrPr>
                              <m:ctrlPr>
                                <a:rPr lang="en-US" b="0" i="1">
                                  <a:solidFill>
                                    <a:srgbClr val="836967"/>
                                  </a:solidFill>
                                  <a:latin typeface="Cambria Math" panose="02040503050406030204" pitchFamily="18" charset="0"/>
                                </a:rPr>
                              </m:ctrlPr>
                            </m:eqArrPr>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1</m:t>
                                      </m:r>
                                    </m:sub>
                                  </m:sSub>
                                </m:sup>
                              </m:sSup>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2</m:t>
                                      </m:r>
                                    </m:sub>
                                  </m:sSub>
                                </m:sup>
                              </m:sSup>
                            </m:e>
                            <m:e>
                              <m:r>
                                <a:rPr lang="en-US" b="0" i="0">
                                  <a:latin typeface="Cambria Math" panose="02040503050406030204" pitchFamily="18" charset="0"/>
                                </a:rPr>
                                <m:t>&amp;⋮</m:t>
                              </m:r>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𝑛</m:t>
                                      </m:r>
                                    </m:sub>
                                  </m:sSub>
                                </m:sup>
                              </m:sSup>
                            </m:e>
                          </m:eqArr>
                        </m:e>
                      </m:d>
                    </m:oMath>
                  </m:oMathPara>
                </a14:m>
                <a:endParaRPr lang="en-US" dirty="0"/>
              </a:p>
            </p:txBody>
          </p:sp>
        </mc:Choice>
        <mc:Fallback xmlns="">
          <p:sp>
            <p:nvSpPr>
              <p:cNvPr id="5" name="Rectangle 4">
                <a:extLst>
                  <a:ext uri="{FF2B5EF4-FFF2-40B4-BE49-F238E27FC236}">
                    <a16:creationId xmlns:a16="http://schemas.microsoft.com/office/drawing/2014/main" id="{2C81BDE6-FCDE-8648-A432-C29E3F963960}"/>
                  </a:ext>
                </a:extLst>
              </p:cNvPr>
              <p:cNvSpPr>
                <a:spLocks noRot="1" noChangeAspect="1" noMove="1" noResize="1" noEditPoints="1" noAdjustHandles="1" noChangeArrowheads="1" noChangeShapeType="1" noTextEdit="1"/>
              </p:cNvSpPr>
              <p:nvPr/>
            </p:nvSpPr>
            <p:spPr>
              <a:xfrm>
                <a:off x="7645562" y="4665712"/>
                <a:ext cx="3242041" cy="1112805"/>
              </a:xfrm>
              <a:prstGeom prst="rect">
                <a:avLst/>
              </a:prstGeom>
              <a:blipFill>
                <a:blip r:embed="rId3"/>
                <a:stretch>
                  <a:fillRect b="-35955"/>
                </a:stretch>
              </a:blipFill>
            </p:spPr>
            <p:txBody>
              <a:bodyPr/>
              <a:lstStyle/>
              <a:p>
                <a:r>
                  <a:rPr lang="en-US">
                    <a:noFill/>
                  </a:rPr>
                  <a:t> </a:t>
                </a:r>
              </a:p>
            </p:txBody>
          </p:sp>
        </mc:Fallback>
      </mc:AlternateContent>
      <p:pic>
        <p:nvPicPr>
          <p:cNvPr id="7" name="Content Placeholder 5">
            <a:extLst>
              <a:ext uri="{FF2B5EF4-FFF2-40B4-BE49-F238E27FC236}">
                <a16:creationId xmlns:a16="http://schemas.microsoft.com/office/drawing/2014/main" id="{68815B51-CE18-4447-8989-231375218A5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38200" y="4047364"/>
            <a:ext cx="6489700" cy="2349500"/>
          </a:xfrm>
          <a:prstGeom prst="rect">
            <a:avLst/>
          </a:prstGeom>
        </p:spPr>
      </p:pic>
    </p:spTree>
    <p:extLst>
      <p:ext uri="{BB962C8B-B14F-4D97-AF65-F5344CB8AC3E}">
        <p14:creationId xmlns:p14="http://schemas.microsoft.com/office/powerpoint/2010/main" val="3927032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445E-BB42-584B-AE5F-61274F227F1E}"/>
              </a:ext>
            </a:extLst>
          </p:cNvPr>
          <p:cNvSpPr>
            <a:spLocks noGrp="1"/>
          </p:cNvSpPr>
          <p:nvPr>
            <p:ph type="title"/>
          </p:nvPr>
        </p:nvSpPr>
        <p:spPr/>
        <p:txBody>
          <a:bodyPr>
            <a:normAutofit/>
          </a:bodyPr>
          <a:lstStyle/>
          <a:p>
            <a:r>
              <a:rPr lang="en-US" dirty="0" err="1"/>
              <a:t>Softmax</a:t>
            </a:r>
            <a:r>
              <a:rPr lang="en-US" dirty="0"/>
              <a:t>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5298C5-8BB3-FF45-8163-10CF945F00B4}"/>
                  </a:ext>
                </a:extLst>
              </p:cNvPr>
              <p:cNvSpPr>
                <a:spLocks noGrp="1"/>
              </p:cNvSpPr>
              <p:nvPr>
                <p:ph idx="1"/>
              </p:nvPr>
            </p:nvSpPr>
            <p:spPr/>
            <p:txBody>
              <a:bodyPr/>
              <a:lstStyle/>
              <a:p>
                <a:pPr fontAlgn="base"/>
                <a:r>
                  <a:rPr lang="en-US" dirty="0"/>
                  <a:t>Class 0: [1, 0, 0]</a:t>
                </a:r>
              </a:p>
              <a:p>
                <a:pPr fontAlgn="base"/>
                <a:r>
                  <a:rPr lang="en-US" dirty="0"/>
                  <a:t>Class 1: [0, 1, 0]</a:t>
                </a:r>
              </a:p>
              <a:p>
                <a:pPr fontAlgn="base"/>
                <a:r>
                  <a:rPr lang="en-US" dirty="0"/>
                  <a:t>Class 2: [0, 0, 1]</a:t>
                </a:r>
              </a:p>
              <a:p>
                <a:pPr fontAlgn="base"/>
                <a:r>
                  <a:rPr lang="en-US" dirty="0"/>
                  <a:t>True </a:t>
                </a:r>
                <a:r>
                  <a:rPr lang="en-US" i="1" dirty="0"/>
                  <a:t>y</a:t>
                </a:r>
                <a:r>
                  <a:rPr lang="en-US" dirty="0"/>
                  <a:t> for an input </a:t>
                </a:r>
                <a:r>
                  <a:rPr lang="en-US" i="1" dirty="0"/>
                  <a:t>x</a:t>
                </a:r>
              </a:p>
              <a:p>
                <a:pPr lvl="1" fontAlgn="base"/>
                <a:r>
                  <a:rPr lang="en-US" dirty="0"/>
                  <a:t>[0, 1, 0]</a:t>
                </a:r>
              </a:p>
              <a:p>
                <a:pPr fontAlgn="base"/>
                <a:r>
                  <a:rPr lang="en-US" dirty="0" err="1"/>
                  <a:t>Softmax</a:t>
                </a:r>
                <a:r>
                  <a:rPr lang="en-US" dirty="0"/>
                  <a:t> results scale to probabilities and </a:t>
                </a:r>
                <a:r>
                  <a:rPr lang="en-US" dirty="0">
                    <a:solidFill>
                      <a:srgbClr val="00B050"/>
                    </a:solidFill>
                  </a:rPr>
                  <a:t>sum up to 1.0</a:t>
                </a:r>
              </a:p>
              <a:p>
                <a:pPr lvl="1" fontAlgn="base"/>
                <a:r>
                  <a:rPr lang="en-US" dirty="0"/>
                  <a:t>[0.09003057 0.66524096 0.24472847]</a:t>
                </a:r>
              </a:p>
              <a:p>
                <a:pPr lvl="1" fontAlgn="base"/>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m:rPr>
                        <m:nor/>
                      </m:rPr>
                      <a:rPr lang="en-US"/>
                      <m:t>softmax</m:t>
                    </m:r>
                    <m:r>
                      <a:rPr lang="en-US" i="1">
                        <a:latin typeface="Cambria Math" panose="02040503050406030204" pitchFamily="18" charset="0"/>
                      </a:rPr>
                      <m:t>(</m:t>
                    </m:r>
                    <m:r>
                      <a:rPr lang="en-US" b="1" i="1">
                        <a:latin typeface="Cambria Math" panose="02040503050406030204" pitchFamily="18" charset="0"/>
                      </a:rPr>
                      <m:t>𝐳</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𝑐</m:t>
                        </m:r>
                      </m:sub>
                    </m:sSub>
                  </m:oMath>
                </a14:m>
                <a:endParaRPr lang="en-US" dirty="0"/>
              </a:p>
              <a:p>
                <a:pPr lvl="1" fontAlgn="base"/>
                <a:r>
                  <a:rPr lang="en-US" dirty="0"/>
                  <a:t>Might use </a:t>
                </a:r>
                <a:r>
                  <a:rPr lang="en-US" dirty="0">
                    <a:solidFill>
                      <a:srgbClr val="C00000"/>
                    </a:solidFill>
                  </a:rPr>
                  <a:t>argmax() </a:t>
                </a:r>
                <a:r>
                  <a:rPr lang="en-US" dirty="0"/>
                  <a:t>to return [0, 1, 0]</a:t>
                </a:r>
                <a:r>
                  <a:rPr lang="zh-TW" altLang="en-US" dirty="0"/>
                  <a:t> </a:t>
                </a:r>
                <a:r>
                  <a:rPr lang="en-US" altLang="zh-TW" dirty="0"/>
                  <a:t>-&gt; Class 1</a:t>
                </a:r>
                <a:endParaRPr lang="en-US" dirty="0"/>
              </a:p>
              <a:p>
                <a:pPr fontAlgn="base"/>
                <a:endParaRPr lang="en-US" dirty="0"/>
              </a:p>
            </p:txBody>
          </p:sp>
        </mc:Choice>
        <mc:Fallback xmlns="">
          <p:sp>
            <p:nvSpPr>
              <p:cNvPr id="3" name="Content Placeholder 2">
                <a:extLst>
                  <a:ext uri="{FF2B5EF4-FFF2-40B4-BE49-F238E27FC236}">
                    <a16:creationId xmlns:a16="http://schemas.microsoft.com/office/drawing/2014/main" id="{AE5298C5-8BB3-FF45-8163-10CF945F00B4}"/>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7F58BA-1B9F-D34B-8ECA-1F28D86BEB9B}"/>
              </a:ext>
            </a:extLst>
          </p:cNvPr>
          <p:cNvSpPr>
            <a:spLocks noGrp="1"/>
          </p:cNvSpPr>
          <p:nvPr>
            <p:ph type="sldNum" sz="quarter" idx="12"/>
          </p:nvPr>
        </p:nvSpPr>
        <p:spPr/>
        <p:txBody>
          <a:bodyPr/>
          <a:lstStyle/>
          <a:p>
            <a:fld id="{F5A137E7-F180-D043-87BE-208C74AB267C}" type="slidenum">
              <a:rPr lang="en-US" smtClean="0"/>
              <a:pPr/>
              <a:t>34</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C81BDE6-FCDE-8648-A432-C29E3F963960}"/>
                  </a:ext>
                </a:extLst>
              </p:cNvPr>
              <p:cNvSpPr/>
              <p:nvPr/>
            </p:nvSpPr>
            <p:spPr>
              <a:xfrm>
                <a:off x="8361179" y="4954937"/>
                <a:ext cx="3242041"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nary>
                            <m:naryPr>
                              <m:chr m:val="∑"/>
                              <m:limLoc m:val="undOvr"/>
                              <m:grow m:val="on"/>
                              <m:ctrlPr>
                                <a:rPr lang="en-US" b="0" i="1">
                                  <a:latin typeface="Cambria Math" panose="02040503050406030204" pitchFamily="18" charset="0"/>
                                </a:rPr>
                              </m:ctrlPr>
                            </m:naryPr>
                            <m:sub>
                              <m:r>
                                <a:rPr lang="en-US" b="0" i="1">
                                  <a:latin typeface="Cambria Math" panose="02040503050406030204" pitchFamily="18" charset="0"/>
                                </a:rPr>
                                <m:t>𝑖</m:t>
                              </m:r>
                              <m:r>
                                <a:rPr lang="en-US" b="0" i="0">
                                  <a:latin typeface="Cambria Math" panose="02040503050406030204" pitchFamily="18" charset="0"/>
                                </a:rPr>
                                <m:t>=1</m:t>
                              </m:r>
                            </m:sub>
                            <m:sup>
                              <m:r>
                                <a:rPr lang="en-US" b="0" i="1">
                                  <a:latin typeface="Cambria Math" panose="02040503050406030204" pitchFamily="18" charset="0"/>
                                </a:rPr>
                                <m:t>𝑛</m:t>
                              </m:r>
                            </m:sup>
                            <m:e>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sub>
                                  </m:sSub>
                                </m:sup>
                              </m:sSup>
                            </m:e>
                          </m:nary>
                        </m:den>
                      </m:f>
                      <m:r>
                        <a:rPr lang="en-US" b="0" i="0">
                          <a:latin typeface="Cambria Math" panose="02040503050406030204" pitchFamily="18" charset="0"/>
                        </a:rPr>
                        <m:t>⋅</m:t>
                      </m:r>
                      <m:d>
                        <m:dPr>
                          <m:begChr m:val="["/>
                          <m:endChr m:val="]"/>
                          <m:ctrlPr>
                            <a:rPr lang="en-US" b="0" i="1">
                              <a:latin typeface="Cambria Math" panose="02040503050406030204" pitchFamily="18" charset="0"/>
                            </a:rPr>
                          </m:ctrlPr>
                        </m:dPr>
                        <m:e>
                          <m:eqArr>
                            <m:eqArrPr>
                              <m:ctrlPr>
                                <a:rPr lang="en-US" b="0" i="1">
                                  <a:solidFill>
                                    <a:srgbClr val="836967"/>
                                  </a:solidFill>
                                  <a:latin typeface="Cambria Math" panose="02040503050406030204" pitchFamily="18" charset="0"/>
                                </a:rPr>
                              </m:ctrlPr>
                            </m:eqArrPr>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1</m:t>
                                      </m:r>
                                    </m:sub>
                                  </m:sSub>
                                </m:sup>
                              </m:sSup>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2</m:t>
                                      </m:r>
                                    </m:sub>
                                  </m:sSub>
                                </m:sup>
                              </m:sSup>
                            </m:e>
                            <m:e>
                              <m:r>
                                <a:rPr lang="en-US" b="0" i="0">
                                  <a:latin typeface="Cambria Math" panose="02040503050406030204" pitchFamily="18" charset="0"/>
                                </a:rPr>
                                <m:t>&amp;⋮</m:t>
                              </m:r>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𝑛</m:t>
                                      </m:r>
                                    </m:sub>
                                  </m:sSub>
                                </m:sup>
                              </m:sSup>
                            </m:e>
                          </m:eqArr>
                        </m:e>
                      </m:d>
                    </m:oMath>
                  </m:oMathPara>
                </a14:m>
                <a:endParaRPr lang="en-US" dirty="0"/>
              </a:p>
            </p:txBody>
          </p:sp>
        </mc:Choice>
        <mc:Fallback xmlns="">
          <p:sp>
            <p:nvSpPr>
              <p:cNvPr id="5" name="Rectangle 4">
                <a:extLst>
                  <a:ext uri="{FF2B5EF4-FFF2-40B4-BE49-F238E27FC236}">
                    <a16:creationId xmlns:a16="http://schemas.microsoft.com/office/drawing/2014/main" id="{2C81BDE6-FCDE-8648-A432-C29E3F963960}"/>
                  </a:ext>
                </a:extLst>
              </p:cNvPr>
              <p:cNvSpPr>
                <a:spLocks noRot="1" noChangeAspect="1" noMove="1" noResize="1" noEditPoints="1" noAdjustHandles="1" noChangeArrowheads="1" noChangeShapeType="1" noTextEdit="1"/>
              </p:cNvSpPr>
              <p:nvPr/>
            </p:nvSpPr>
            <p:spPr>
              <a:xfrm>
                <a:off x="8361179" y="4954937"/>
                <a:ext cx="3242041" cy="1112805"/>
              </a:xfrm>
              <a:prstGeom prst="rect">
                <a:avLst/>
              </a:prstGeom>
              <a:blipFill>
                <a:blip r:embed="rId4"/>
                <a:stretch>
                  <a:fillRect b="-37500"/>
                </a:stretch>
              </a:blipFill>
            </p:spPr>
            <p:txBody>
              <a:bodyPr/>
              <a:lstStyle/>
              <a:p>
                <a:r>
                  <a:rPr lang="en-US">
                    <a:noFill/>
                  </a:rPr>
                  <a:t> </a:t>
                </a:r>
              </a:p>
            </p:txBody>
          </p:sp>
        </mc:Fallback>
      </mc:AlternateContent>
      <p:pic>
        <p:nvPicPr>
          <p:cNvPr id="7" name="Content Placeholder 5">
            <a:extLst>
              <a:ext uri="{FF2B5EF4-FFF2-40B4-BE49-F238E27FC236}">
                <a16:creationId xmlns:a16="http://schemas.microsoft.com/office/drawing/2014/main" id="{5DEAE31E-0ADA-9F49-B63F-2249CC39663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65750" y="1690688"/>
            <a:ext cx="6489700" cy="2349500"/>
          </a:xfrm>
          <a:prstGeom prst="rect">
            <a:avLst/>
          </a:prstGeom>
        </p:spPr>
      </p:pic>
      <p:sp>
        <p:nvSpPr>
          <p:cNvPr id="8" name="TextBox 7">
            <a:extLst>
              <a:ext uri="{FF2B5EF4-FFF2-40B4-BE49-F238E27FC236}">
                <a16:creationId xmlns:a16="http://schemas.microsoft.com/office/drawing/2014/main" id="{81CF8C1B-DA61-AC4B-BF28-6BDE4AB44C4B}"/>
              </a:ext>
            </a:extLst>
          </p:cNvPr>
          <p:cNvSpPr txBox="1"/>
          <p:nvPr/>
        </p:nvSpPr>
        <p:spPr>
          <a:xfrm>
            <a:off x="0" y="6135211"/>
            <a:ext cx="8576442" cy="738664"/>
          </a:xfrm>
          <a:prstGeom prst="rect">
            <a:avLst/>
          </a:prstGeom>
          <a:noFill/>
        </p:spPr>
        <p:txBody>
          <a:bodyPr wrap="square" rtlCol="0">
            <a:spAutoFit/>
          </a:bodyPr>
          <a:lstStyle/>
          <a:p>
            <a:r>
              <a:rPr lang="en-US" sz="1400" dirty="0"/>
              <a:t>https://</a:t>
            </a:r>
            <a:r>
              <a:rPr lang="en-US" sz="1400" dirty="0" err="1"/>
              <a:t>machinelearningmastery.com</a:t>
            </a:r>
            <a:r>
              <a:rPr lang="en-US" sz="1400" dirty="0"/>
              <a:t>/</a:t>
            </a:r>
            <a:r>
              <a:rPr lang="en-US" sz="1400" dirty="0" err="1"/>
              <a:t>softmax</a:t>
            </a:r>
            <a:r>
              <a:rPr lang="en-US" sz="1400" dirty="0"/>
              <a:t>-activation-function-with-python/#:~:text=The%20softmax%20function%20is%20used%20as%20the%20activation%20function%20in,more%20than%20two%20class%20labels.</a:t>
            </a:r>
          </a:p>
        </p:txBody>
      </p:sp>
    </p:spTree>
    <p:extLst>
      <p:ext uri="{BB962C8B-B14F-4D97-AF65-F5344CB8AC3E}">
        <p14:creationId xmlns:p14="http://schemas.microsoft.com/office/powerpoint/2010/main" val="1143889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4F9E-CF47-1440-BAF0-AC978294D9F4}"/>
              </a:ext>
            </a:extLst>
          </p:cNvPr>
          <p:cNvSpPr>
            <a:spLocks noGrp="1"/>
          </p:cNvSpPr>
          <p:nvPr>
            <p:ph type="title"/>
          </p:nvPr>
        </p:nvSpPr>
        <p:spPr/>
        <p:txBody>
          <a:bodyPr>
            <a:normAutofit/>
          </a:bodyPr>
          <a:lstStyle/>
          <a:p>
            <a:r>
              <a:rPr lang="en-US" dirty="0"/>
              <a:t>Training the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49B9BB-7CAE-8245-8F57-5EC3EAFEDBD6}"/>
                  </a:ext>
                </a:extLst>
              </p:cNvPr>
              <p:cNvSpPr>
                <a:spLocks noGrp="1"/>
              </p:cNvSpPr>
              <p:nvPr>
                <p:ph idx="1"/>
              </p:nvPr>
            </p:nvSpPr>
            <p:spPr/>
            <p:txBody>
              <a:bodyPr>
                <a:normAutofit/>
              </a:bodyPr>
              <a:lstStyle/>
              <a:p>
                <a:r>
                  <a:rPr lang="en-US" dirty="0"/>
                  <a:t>From x = [x</a:t>
                </a:r>
                <a:r>
                  <a:rPr lang="en-US" baseline="-25000" dirty="0"/>
                  <a:t>0</a:t>
                </a:r>
                <a:r>
                  <a:rPr lang="en-US" dirty="0"/>
                  <a:t>…x</a:t>
                </a:r>
                <a:r>
                  <a:rPr lang="en-US" baseline="-25000" dirty="0"/>
                  <a:t>n-1</a:t>
                </a:r>
                <a:r>
                  <a:rPr lang="en-US" dirty="0"/>
                  <a:t>], the network generates [0.09003057 0.66524096 0.24472847]</a:t>
                </a:r>
              </a:p>
              <a:p>
                <a:pPr lvl="1"/>
                <a:r>
                  <a:rPr lang="en-US" sz="2800" dirty="0"/>
                  <a:t>What if the true label is [1, 0, 0]?</a:t>
                </a:r>
              </a:p>
              <a:p>
                <a:r>
                  <a:rPr lang="en-US" dirty="0"/>
                  <a:t>Adjust </a:t>
                </a:r>
                <a14:m>
                  <m:oMath xmlns:m="http://schemas.openxmlformats.org/officeDocument/2006/math">
                    <m:r>
                      <a:rPr lang="en-US" i="1">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n-US" dirty="0"/>
                  <a:t> so that hopefully the next prediction will be closer to the true label</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749B9BB-7CAE-8245-8F57-5EC3EAFEDBD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C9EE63-9B03-5745-9091-902C2E58FF49}"/>
              </a:ext>
            </a:extLst>
          </p:cNvPr>
          <p:cNvSpPr>
            <a:spLocks noGrp="1"/>
          </p:cNvSpPr>
          <p:nvPr>
            <p:ph type="sldNum" sz="quarter" idx="12"/>
          </p:nvPr>
        </p:nvSpPr>
        <p:spPr/>
        <p:txBody>
          <a:bodyPr/>
          <a:lstStyle/>
          <a:p>
            <a:fld id="{F5A137E7-F180-D043-87BE-208C74AB267C}" type="slidenum">
              <a:rPr lang="en-US" smtClean="0"/>
              <a:pPr/>
              <a:t>35</a:t>
            </a:fld>
            <a:endParaRPr lang="en-US"/>
          </a:p>
        </p:txBody>
      </p:sp>
      <p:pic>
        <p:nvPicPr>
          <p:cNvPr id="5" name="Content Placeholder 5">
            <a:extLst>
              <a:ext uri="{FF2B5EF4-FFF2-40B4-BE49-F238E27FC236}">
                <a16:creationId xmlns:a16="http://schemas.microsoft.com/office/drawing/2014/main" id="{BA4D3202-728C-8044-90D9-898CDDA7D9C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588" y="4143375"/>
            <a:ext cx="6489700" cy="2349500"/>
          </a:xfrm>
          <a:prstGeom prst="rect">
            <a:avLst/>
          </a:prstGeom>
        </p:spPr>
      </p:pic>
    </p:spTree>
    <p:extLst>
      <p:ext uri="{BB962C8B-B14F-4D97-AF65-F5344CB8AC3E}">
        <p14:creationId xmlns:p14="http://schemas.microsoft.com/office/powerpoint/2010/main" val="1722898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602C-6F8D-2C45-B72F-474C9C062AF1}"/>
              </a:ext>
            </a:extLst>
          </p:cNvPr>
          <p:cNvSpPr>
            <a:spLocks noGrp="1"/>
          </p:cNvSpPr>
          <p:nvPr>
            <p:ph type="title"/>
          </p:nvPr>
        </p:nvSpPr>
        <p:spPr/>
        <p:txBody>
          <a:bodyPr/>
          <a:lstStyle/>
          <a:p>
            <a:r>
              <a:rPr lang="en-US" dirty="0"/>
              <a:t>Training the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A85255-7337-2447-8D57-9880A669373E}"/>
                  </a:ext>
                </a:extLst>
              </p:cNvPr>
              <p:cNvSpPr>
                <a:spLocks noGrp="1"/>
              </p:cNvSpPr>
              <p:nvPr>
                <p:ph idx="1"/>
              </p:nvPr>
            </p:nvSpPr>
            <p:spPr/>
            <p:txBody>
              <a:bodyPr/>
              <a:lstStyle/>
              <a:p>
                <a:r>
                  <a:rPr lang="en-US" dirty="0"/>
                  <a:t>Using the training data, find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n-US" dirty="0"/>
                  <a:t> that </a:t>
                </a:r>
                <a:r>
                  <a:rPr lang="en-US" dirty="0">
                    <a:solidFill>
                      <a:srgbClr val="C00000"/>
                    </a:solidFill>
                  </a:rPr>
                  <a:t>minimize</a:t>
                </a:r>
                <a:r>
                  <a:rPr lang="en-US" dirty="0"/>
                  <a:t> some </a:t>
                </a:r>
                <a:r>
                  <a:rPr lang="en-US" dirty="0">
                    <a:solidFill>
                      <a:srgbClr val="0070C0"/>
                    </a:solidFill>
                  </a:rPr>
                  <a:t>loss function </a:t>
                </a:r>
                <a:r>
                  <a:rPr lang="en-US" dirty="0" err="1"/>
                  <a:t>w.r.t</a:t>
                </a:r>
                <a:r>
                  <a:rPr lang="en-US" dirty="0"/>
                  <a:t> the quality of the prediction</a:t>
                </a:r>
              </a:p>
              <a:p>
                <a:pPr lvl="1"/>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b="1" i="1">
                            <a:latin typeface="Cambria Math" panose="02040503050406030204" pitchFamily="18" charset="0"/>
                          </a:rPr>
                          <m:t>𝐟</m:t>
                        </m:r>
                        <m:d>
                          <m:dPr>
                            <m:ctrlPr>
                              <a:rPr lang="en-US" b="1"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𝐱</m:t>
                                </m:r>
                              </m:e>
                              <m:sup>
                                <m:r>
                                  <a:rPr lang="en-US" i="1">
                                    <a:latin typeface="Cambria Math" panose="02040503050406030204" pitchFamily="18" charset="0"/>
                                  </a:rPr>
                                  <m:t>𝑠</m:t>
                                </m:r>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𝑠</m:t>
                            </m:r>
                          </m:sup>
                        </m:sSup>
                      </m:e>
                    </m:d>
                  </m:oMath>
                </a14:m>
                <a:endParaRPr lang="en-US" dirty="0"/>
              </a:p>
              <a:p>
                <a:r>
                  <a:rPr lang="en-US" dirty="0"/>
                  <a:t>We need some way to </a:t>
                </a:r>
                <a:r>
                  <a:rPr lang="en-US" dirty="0">
                    <a:solidFill>
                      <a:srgbClr val="00B050"/>
                    </a:solidFill>
                  </a:rPr>
                  <a:t>quantitatively compare the two probability distributions</a:t>
                </a:r>
                <a:r>
                  <a:rPr lang="en-US" dirty="0"/>
                  <a:t>: [0.09003057 0.66524096 0.24472847] and [1, 0, 0] </a:t>
                </a:r>
              </a:p>
              <a:p>
                <a:pPr lvl="1"/>
                <a:r>
                  <a:rPr lang="en-US" dirty="0"/>
                  <a:t>e.g., using </a:t>
                </a:r>
                <a:r>
                  <a:rPr lang="en-US" dirty="0">
                    <a:solidFill>
                      <a:srgbClr val="C00000"/>
                    </a:solidFill>
                  </a:rPr>
                  <a:t>cross entropy</a:t>
                </a:r>
                <a:r>
                  <a:rPr lang="zh-TW" altLang="en-US" dirty="0">
                    <a:solidFill>
                      <a:srgbClr val="C00000"/>
                    </a:solidFill>
                  </a:rPr>
                  <a:t> </a:t>
                </a:r>
                <a:r>
                  <a:rPr lang="en-US" altLang="zh-TW" dirty="0"/>
                  <a:t>to measure the difference between the predicted distribution to the ground truth label</a:t>
                </a:r>
                <a:endParaRPr lang="en-US" dirty="0"/>
              </a:p>
              <a:p>
                <a:r>
                  <a:rPr lang="en-US" dirty="0"/>
                  <a:t>The comparison results will </a:t>
                </a:r>
                <a:r>
                  <a:rPr lang="en-US" dirty="0">
                    <a:solidFill>
                      <a:srgbClr val="C00000"/>
                    </a:solidFill>
                  </a:rPr>
                  <a:t>give the network some directions </a:t>
                </a:r>
                <a:r>
                  <a:rPr lang="en-US" dirty="0"/>
                  <a:t>to generate a prediction closer to [1, 0, 0] </a:t>
                </a:r>
              </a:p>
              <a:p>
                <a:pPr lvl="1"/>
                <a:r>
                  <a:rPr lang="en-US" dirty="0"/>
                  <a:t>by </a:t>
                </a:r>
                <a:r>
                  <a:rPr lang="en-US" dirty="0">
                    <a:solidFill>
                      <a:srgbClr val="00B050"/>
                    </a:solidFill>
                  </a:rPr>
                  <a:t>updating</a:t>
                </a:r>
                <a:r>
                  <a:rPr lang="en-US" dirty="0"/>
                  <a:t>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4EA85255-7337-2447-8D57-9880A669373E}"/>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822884-23BF-9044-A971-F3F6B450E883}"/>
              </a:ext>
            </a:extLst>
          </p:cNvPr>
          <p:cNvSpPr>
            <a:spLocks noGrp="1"/>
          </p:cNvSpPr>
          <p:nvPr>
            <p:ph type="sldNum" sz="quarter" idx="12"/>
          </p:nvPr>
        </p:nvSpPr>
        <p:spPr/>
        <p:txBody>
          <a:bodyPr/>
          <a:lstStyle/>
          <a:p>
            <a:fld id="{F5A137E7-F180-D043-87BE-208C74AB267C}" type="slidenum">
              <a:rPr lang="en-US" smtClean="0"/>
              <a:pPr/>
              <a:t>36</a:t>
            </a:fld>
            <a:endParaRPr lang="en-US"/>
          </a:p>
        </p:txBody>
      </p:sp>
    </p:spTree>
    <p:extLst>
      <p:ext uri="{BB962C8B-B14F-4D97-AF65-F5344CB8AC3E}">
        <p14:creationId xmlns:p14="http://schemas.microsoft.com/office/powerpoint/2010/main" val="1781050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291E-B397-E343-BAF0-D51657EEB39D}"/>
              </a:ext>
            </a:extLst>
          </p:cNvPr>
          <p:cNvSpPr>
            <a:spLocks noGrp="1"/>
          </p:cNvSpPr>
          <p:nvPr>
            <p:ph type="title"/>
          </p:nvPr>
        </p:nvSpPr>
        <p:spPr/>
        <p:txBody>
          <a:bodyPr>
            <a:normAutofit/>
          </a:bodyPr>
          <a:lstStyle/>
          <a:p>
            <a:r>
              <a:rPr lang="en-US" dirty="0"/>
              <a:t>Avoid Overfitting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AE417F-0CDF-414B-9FC6-534EA4493CB6}"/>
                  </a:ext>
                </a:extLst>
              </p:cNvPr>
              <p:cNvSpPr>
                <a:spLocks noGrp="1"/>
              </p:cNvSpPr>
              <p:nvPr>
                <p:ph idx="1"/>
              </p:nvPr>
            </p:nvSpPr>
            <p:spPr>
              <a:xfrm>
                <a:off x="838200" y="1825625"/>
                <a:ext cx="6089374" cy="4351338"/>
              </a:xfrm>
            </p:spPr>
            <p:txBody>
              <a:bodyPr>
                <a:normAutofit lnSpcReduction="10000"/>
              </a:bodyPr>
              <a:lstStyle/>
              <a:p>
                <a:r>
                  <a:rPr lang="en-US" dirty="0"/>
                  <a:t>Typically, minimizing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b="1" i="1">
                            <a:latin typeface="Cambria Math" panose="02040503050406030204" pitchFamily="18" charset="0"/>
                          </a:rPr>
                          <m:t>𝐟</m:t>
                        </m:r>
                        <m:d>
                          <m:dPr>
                            <m:ctrlPr>
                              <a:rPr lang="en-US" b="1"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𝐱</m:t>
                                </m:r>
                              </m:e>
                              <m:sup>
                                <m:r>
                                  <a:rPr lang="en-US" i="1">
                                    <a:latin typeface="Cambria Math" panose="02040503050406030204" pitchFamily="18" charset="0"/>
                                  </a:rPr>
                                  <m:t>𝑠</m:t>
                                </m:r>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𝑠</m:t>
                            </m:r>
                          </m:sup>
                        </m:sSup>
                      </m:e>
                    </m:d>
                  </m:oMath>
                </a14:m>
                <a:r>
                  <a:rPr lang="en-US" dirty="0"/>
                  <a:t> is not enough</a:t>
                </a:r>
              </a:p>
              <a:p>
                <a:pPr lvl="1"/>
                <a:r>
                  <a:rPr lang="en-US" dirty="0"/>
                  <a:t>Especially with complex models (lots of parameters) </a:t>
                </a:r>
              </a:p>
              <a:p>
                <a:r>
                  <a:rPr lang="en-US" dirty="0"/>
                  <a:t>Regularization</a:t>
                </a:r>
              </a:p>
              <a:p>
                <a:pPr lvl="1"/>
                <a:r>
                  <a:rPr lang="en-US" dirty="0"/>
                  <a:t>We might want to also add a regularization term</a:t>
                </a:r>
              </a:p>
              <a:p>
                <a:pPr lvl="2"/>
                <a:r>
                  <a:rPr lang="en-US" dirty="0"/>
                  <a:t>e.g., L2: </a:t>
                </a:r>
                <a14:m>
                  <m:oMath xmlns:m="http://schemas.openxmlformats.org/officeDocument/2006/math">
                    <m:r>
                      <a:rPr lang="en-US" i="1">
                        <a:latin typeface="Cambria Math" panose="02040503050406030204" pitchFamily="18" charset="0"/>
                      </a:rPr>
                      <m:t>𝜆</m:t>
                    </m:r>
                    <m:r>
                      <m:rPr>
                        <m:sty m:val="p"/>
                      </m:rPr>
                      <a:rPr lang="en-US">
                        <a:latin typeface="Cambria Math" panose="02040503050406030204" pitchFamily="18" charset="0"/>
                      </a:rPr>
                      <m:t>Ω</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dirty="0"/>
              </a:p>
              <a:p>
                <a:pPr lvl="2"/>
                <a:r>
                  <a:rPr lang="en-US" dirty="0"/>
                  <a:t>Recall: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endParaRPr lang="en-US" dirty="0"/>
              </a:p>
              <a:p>
                <a:r>
                  <a:rPr lang="en-US" dirty="0"/>
                  <a:t>Dropout</a:t>
                </a:r>
              </a:p>
              <a:p>
                <a:r>
                  <a:rPr lang="en-US" dirty="0"/>
                  <a:t>Early stopping</a:t>
                </a:r>
              </a:p>
              <a:p>
                <a:endParaRPr lang="en-US" dirty="0"/>
              </a:p>
            </p:txBody>
          </p:sp>
        </mc:Choice>
        <mc:Fallback xmlns="">
          <p:sp>
            <p:nvSpPr>
              <p:cNvPr id="3" name="Content Placeholder 2">
                <a:extLst>
                  <a:ext uri="{FF2B5EF4-FFF2-40B4-BE49-F238E27FC236}">
                    <a16:creationId xmlns:a16="http://schemas.microsoft.com/office/drawing/2014/main" id="{E7AE417F-0CDF-414B-9FC6-534EA4493CB6}"/>
                  </a:ext>
                </a:extLst>
              </p:cNvPr>
              <p:cNvSpPr>
                <a:spLocks noGrp="1" noRot="1" noChangeAspect="1" noMove="1" noResize="1" noEditPoints="1" noAdjustHandles="1" noChangeArrowheads="1" noChangeShapeType="1" noTextEdit="1"/>
              </p:cNvSpPr>
              <p:nvPr>
                <p:ph idx="1"/>
              </p:nvPr>
            </p:nvSpPr>
            <p:spPr>
              <a:xfrm>
                <a:off x="838200" y="1825625"/>
                <a:ext cx="6089374" cy="4351338"/>
              </a:xfrm>
              <a:blipFill>
                <a:blip r:embed="rId3"/>
                <a:stretch>
                  <a:fillRect l="-1875" t="-31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F1A4537-79EE-F64D-BF4B-DDB0F0994A5F}"/>
              </a:ext>
            </a:extLst>
          </p:cNvPr>
          <p:cNvSpPr>
            <a:spLocks noGrp="1"/>
          </p:cNvSpPr>
          <p:nvPr>
            <p:ph type="sldNum" sz="quarter" idx="12"/>
          </p:nvPr>
        </p:nvSpPr>
        <p:spPr/>
        <p:txBody>
          <a:bodyPr/>
          <a:lstStyle/>
          <a:p>
            <a:fld id="{F5A137E7-F180-D043-87BE-208C74AB267C}" type="slidenum">
              <a:rPr lang="en-US" smtClean="0"/>
              <a:pPr/>
              <a:t>37</a:t>
            </a:fld>
            <a:endParaRPr lang="en-US"/>
          </a:p>
        </p:txBody>
      </p:sp>
      <p:pic>
        <p:nvPicPr>
          <p:cNvPr id="3074" name="Picture 2">
            <a:extLst>
              <a:ext uri="{FF2B5EF4-FFF2-40B4-BE49-F238E27FC236}">
                <a16:creationId xmlns:a16="http://schemas.microsoft.com/office/drawing/2014/main" id="{4E69542D-5529-7341-8784-8C537DB14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853" y="2202496"/>
            <a:ext cx="4393564" cy="33881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2FC8E5-92BB-A348-B74D-012AA927F0B3}"/>
              </a:ext>
            </a:extLst>
          </p:cNvPr>
          <p:cNvSpPr txBox="1"/>
          <p:nvPr/>
        </p:nvSpPr>
        <p:spPr>
          <a:xfrm>
            <a:off x="0" y="6538912"/>
            <a:ext cx="7851445" cy="307777"/>
          </a:xfrm>
          <a:prstGeom prst="rect">
            <a:avLst/>
          </a:prstGeom>
          <a:noFill/>
        </p:spPr>
        <p:txBody>
          <a:bodyPr wrap="none" rtlCol="0">
            <a:spAutoFit/>
          </a:bodyPr>
          <a:lstStyle/>
          <a:p>
            <a:r>
              <a:rPr lang="en-US" sz="1400" dirty="0"/>
              <a:t>https://</a:t>
            </a:r>
            <a:r>
              <a:rPr lang="en-US" sz="1400" dirty="0" err="1"/>
              <a:t>www.analyticsvidhya.com</a:t>
            </a:r>
            <a:r>
              <a:rPr lang="en-US" sz="1400" dirty="0"/>
              <a:t>/blog/2018/04/fundamentals-deep-learning-regularization-techniques/</a:t>
            </a:r>
          </a:p>
        </p:txBody>
      </p:sp>
    </p:spTree>
    <p:extLst>
      <p:ext uri="{BB962C8B-B14F-4D97-AF65-F5344CB8AC3E}">
        <p14:creationId xmlns:p14="http://schemas.microsoft.com/office/powerpoint/2010/main" val="1812415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82CD-8BD9-0449-9BF8-C84452B97990}"/>
              </a:ext>
            </a:extLst>
          </p:cNvPr>
          <p:cNvSpPr>
            <a:spLocks noGrp="1"/>
          </p:cNvSpPr>
          <p:nvPr>
            <p:ph type="title"/>
          </p:nvPr>
        </p:nvSpPr>
        <p:spPr>
          <a:xfrm>
            <a:off x="838200" y="365125"/>
            <a:ext cx="6572003" cy="1325563"/>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95AC1B-21CC-3D4D-9FC7-BCD489E31B54}"/>
                  </a:ext>
                </a:extLst>
              </p:cNvPr>
              <p:cNvSpPr>
                <a:spLocks noGrp="1"/>
              </p:cNvSpPr>
              <p:nvPr>
                <p:ph idx="1"/>
              </p:nvPr>
            </p:nvSpPr>
            <p:spPr/>
            <p:txBody>
              <a:bodyPr>
                <a:normAutofit/>
              </a:bodyPr>
              <a:lstStyle/>
              <a:p>
                <a:r>
                  <a:rPr lang="en-US" dirty="0"/>
                  <a:t>Initialize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l-GR" dirty="0"/>
                  <a:t> </a:t>
                </a:r>
                <a:r>
                  <a:rPr lang="en-US" dirty="0"/>
                  <a:t>randomly</a:t>
                </a:r>
              </a:p>
              <a:p>
                <a:r>
                  <a:rPr lang="en-US" dirty="0"/>
                  <a:t>For </a:t>
                </a:r>
                <a14:m>
                  <m:oMath xmlns:m="http://schemas.openxmlformats.org/officeDocument/2006/math">
                    <m:r>
                      <a:rPr lang="en-US" i="1">
                        <a:latin typeface="Cambria Math" panose="02040503050406030204" pitchFamily="18" charset="0"/>
                      </a:rPr>
                      <m:t>𝐸</m:t>
                    </m:r>
                  </m:oMath>
                </a14:m>
                <a:r>
                  <a:rPr lang="en-US" dirty="0"/>
                  <a:t> epochs perform:</a:t>
                </a:r>
              </a:p>
              <a:p>
                <a:r>
                  <a:rPr lang="en-US" dirty="0"/>
                  <a:t>For all samples</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endParaRPr lang="en-US" dirty="0"/>
              </a:p>
              <a:p>
                <a:pPr lvl="1"/>
                <a:r>
                  <a:rPr lang="en-US" dirty="0"/>
                  <a:t>Compute gradients from all samples: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pPr lvl="1"/>
                <a:r>
                  <a:rPr lang="en-US" dirty="0"/>
                  <a:t>Update parameters: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𝜂</m:t>
                    </m:r>
                    <m:r>
                      <m:rPr>
                        <m:sty m:val="p"/>
                      </m:rPr>
                      <a:rPr lang="en-US">
                        <a:latin typeface="Cambria Math" panose="02040503050406030204" pitchFamily="18" charset="0"/>
                      </a:rPr>
                      <m:t>Δ</m:t>
                    </m:r>
                  </m:oMath>
                </a14:m>
                <a:endParaRPr lang="el-GR" dirty="0"/>
              </a:p>
              <a:p>
                <a:pPr lvl="1"/>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&gt;0</m:t>
                    </m:r>
                  </m:oMath>
                </a14:m>
                <a:r>
                  <a:rPr lang="el-GR" dirty="0"/>
                  <a:t> </a:t>
                </a:r>
                <a:r>
                  <a:rPr lang="en-US" dirty="0"/>
                  <a:t>is called the learning rate</a:t>
                </a:r>
              </a:p>
              <a:p>
                <a:r>
                  <a:rPr lang="en-US" dirty="0"/>
                  <a:t>Repeat until the epoch is completed (all of </a:t>
                </a:r>
                <a14:m>
                  <m:oMath xmlns:m="http://schemas.openxmlformats.org/officeDocument/2006/math">
                    <m:r>
                      <a:rPr lang="en-US" i="1">
                        <a:latin typeface="Cambria Math" panose="02040503050406030204" pitchFamily="18" charset="0"/>
                      </a:rPr>
                      <m:t>𝑆</m:t>
                    </m:r>
                  </m:oMath>
                </a14:m>
                <a:r>
                  <a:rPr lang="en-US" dirty="0"/>
                  <a:t> is covered)</a:t>
                </a:r>
              </a:p>
              <a:p>
                <a:r>
                  <a:rPr lang="en-US" dirty="0"/>
                  <a:t>Stop when reaching criterion:</a:t>
                </a:r>
              </a:p>
              <a:p>
                <a:pPr lvl="1"/>
                <a:r>
                  <a:rPr lang="en-US" dirty="0"/>
                  <a:t>e.g., error stops decreasing when computed on validation set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595AC1B-21CC-3D4D-9FC7-BCD489E31B5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8F29E-1539-414C-8888-310761830E69}"/>
              </a:ext>
            </a:extLst>
          </p:cNvPr>
          <p:cNvSpPr>
            <a:spLocks noGrp="1"/>
          </p:cNvSpPr>
          <p:nvPr>
            <p:ph type="sldNum" sz="quarter" idx="12"/>
          </p:nvPr>
        </p:nvSpPr>
        <p:spPr/>
        <p:txBody>
          <a:bodyPr/>
          <a:lstStyle/>
          <a:p>
            <a:fld id="{F5A137E7-F180-D043-87BE-208C74AB267C}" type="slidenum">
              <a:rPr lang="en-US" smtClean="0"/>
              <a:pPr/>
              <a:t>38</a:t>
            </a:fld>
            <a:endParaRPr lang="en-US"/>
          </a:p>
        </p:txBody>
      </p:sp>
      <p:pic>
        <p:nvPicPr>
          <p:cNvPr id="8194" name="Picture 2" descr="Best Gradient Descent GIFs | Gfycat">
            <a:extLst>
              <a:ext uri="{FF2B5EF4-FFF2-40B4-BE49-F238E27FC236}">
                <a16:creationId xmlns:a16="http://schemas.microsoft.com/office/drawing/2014/main" id="{93E09B2F-2BFA-2D4B-8614-A072869A6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648" y="0"/>
            <a:ext cx="4824351" cy="277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991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25B-8EF3-6545-AF62-BB8DE11717F4}"/>
              </a:ext>
            </a:extLst>
          </p:cNvPr>
          <p:cNvSpPr>
            <a:spLocks noGrp="1"/>
          </p:cNvSpPr>
          <p:nvPr>
            <p:ph type="title"/>
          </p:nvPr>
        </p:nvSpPr>
        <p:spPr/>
        <p:txBody>
          <a:bodyPr>
            <a:normAutofit/>
          </a:bodyPr>
          <a:lstStyle/>
          <a:p>
            <a:r>
              <a:rPr lang="en-US" dirty="0"/>
              <a:t>Computing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178181-D2FC-F448-A4DD-FB1193E4BD4D}"/>
                  </a:ext>
                </a:extLst>
              </p:cNvPr>
              <p:cNvSpPr>
                <a:spLocks noGrp="1"/>
              </p:cNvSpPr>
              <p:nvPr>
                <p:ph idx="1"/>
              </p:nvPr>
            </p:nvSpPr>
            <p:spPr>
              <a:xfrm>
                <a:off x="838200" y="1825625"/>
                <a:ext cx="4955346" cy="4351338"/>
              </a:xfrm>
            </p:spPr>
            <p:txBody>
              <a:bodyPr>
                <a:noAutofit/>
              </a:bodyPr>
              <a:lstStyle/>
              <a:p>
                <a:r>
                  <a:rPr lang="en-US" dirty="0"/>
                  <a:t>Output Weights: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r>
                          <a:rPr lang="en-US" b="1" i="1">
                            <a:latin typeface="Cambria Math" panose="02040503050406030204" pitchFamily="18" charset="0"/>
                          </a:rPr>
                          <m:t>𝐟</m:t>
                        </m:r>
                        <m:r>
                          <a:rPr lang="en-US" b="1">
                            <a:latin typeface="Cambria Math" panose="02040503050406030204" pitchFamily="18" charset="0"/>
                          </a:rPr>
                          <m:t>(</m:t>
                        </m:r>
                        <m:r>
                          <a:rPr lang="en-US" b="1" i="1">
                            <a:latin typeface="Cambria Math" panose="02040503050406030204" pitchFamily="18" charset="0"/>
                          </a:rPr>
                          <m:t>𝐱</m:t>
                        </m:r>
                        <m:r>
                          <a:rPr lang="en-US" b="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𝑜</m:t>
                            </m:r>
                          </m:sup>
                        </m:sSubSup>
                      </m:den>
                    </m:f>
                  </m:oMath>
                </a14:m>
                <a:endParaRPr lang="en-US" dirty="0"/>
              </a:p>
              <a:p>
                <a:r>
                  <a:rPr lang="en-US" dirty="0"/>
                  <a:t>Hidden Weights: </a:t>
                </a:r>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r>
                          <a:rPr lang="en-US" b="1" i="1">
                            <a:latin typeface="Cambria Math" panose="02040503050406030204" pitchFamily="18" charset="0"/>
                          </a:rPr>
                          <m:t>𝐟</m:t>
                        </m:r>
                        <m:r>
                          <a:rPr lang="en-US" b="1">
                            <a:latin typeface="Cambria Math" panose="02040503050406030204" pitchFamily="18" charset="0"/>
                          </a:rPr>
                          <m:t>(</m:t>
                        </m:r>
                        <m:r>
                          <a:rPr lang="en-US" b="1" i="1">
                            <a:latin typeface="Cambria Math" panose="02040503050406030204" pitchFamily="18" charset="0"/>
                          </a:rPr>
                          <m:t>𝐱</m:t>
                        </m:r>
                        <m:r>
                          <a:rPr lang="en-US" b="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h</m:t>
                            </m:r>
                          </m:sup>
                        </m:sSubSup>
                      </m:den>
                    </m:f>
                  </m:oMath>
                </a14:m>
                <a:endParaRPr lang="en-US" dirty="0"/>
              </a:p>
              <a:p>
                <a:r>
                  <a:rPr lang="en-US" sz="2400" dirty="0"/>
                  <a:t>The network is </a:t>
                </a:r>
                <a:r>
                  <a:rPr lang="en-US" sz="2400" dirty="0">
                    <a:solidFill>
                      <a:srgbClr val="C00000"/>
                    </a:solidFill>
                  </a:rPr>
                  <a:t>a composition of differentiable modules</a:t>
                </a:r>
              </a:p>
              <a:p>
                <a:r>
                  <a:rPr lang="en-US" sz="2400" dirty="0"/>
                  <a:t>Instead of computing the gradients for each layer individually, we can apply the “chain rule”</a:t>
                </a:r>
              </a:p>
              <a:p>
                <a:r>
                  <a:rPr lang="en-US" sz="2400" dirty="0">
                    <a:solidFill>
                      <a:srgbClr val="0070C0"/>
                    </a:solidFill>
                  </a:rPr>
                  <a:t>Easy to calculate with complex network and loss functions</a:t>
                </a:r>
              </a:p>
              <a:p>
                <a:endParaRPr lang="en-US" dirty="0"/>
              </a:p>
            </p:txBody>
          </p:sp>
        </mc:Choice>
        <mc:Fallback xmlns="">
          <p:sp>
            <p:nvSpPr>
              <p:cNvPr id="3" name="Content Placeholder 2">
                <a:extLst>
                  <a:ext uri="{FF2B5EF4-FFF2-40B4-BE49-F238E27FC236}">
                    <a16:creationId xmlns:a16="http://schemas.microsoft.com/office/drawing/2014/main" id="{70178181-D2FC-F448-A4DD-FB1193E4BD4D}"/>
                  </a:ext>
                </a:extLst>
              </p:cNvPr>
              <p:cNvSpPr>
                <a:spLocks noGrp="1" noRot="1" noChangeAspect="1" noMove="1" noResize="1" noEditPoints="1" noAdjustHandles="1" noChangeArrowheads="1" noChangeShapeType="1" noTextEdit="1"/>
              </p:cNvSpPr>
              <p:nvPr>
                <p:ph idx="1"/>
              </p:nvPr>
            </p:nvSpPr>
            <p:spPr>
              <a:xfrm>
                <a:off x="838200" y="1825625"/>
                <a:ext cx="4955346" cy="4351338"/>
              </a:xfrm>
              <a:blipFill>
                <a:blip r:embed="rId2"/>
                <a:stretch>
                  <a:fillRect l="-2302" b="-14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45813F-02B3-DC45-AAB5-026CC7F85100}"/>
              </a:ext>
            </a:extLst>
          </p:cNvPr>
          <p:cNvSpPr>
            <a:spLocks noGrp="1"/>
          </p:cNvSpPr>
          <p:nvPr>
            <p:ph type="sldNum" sz="quarter" idx="12"/>
          </p:nvPr>
        </p:nvSpPr>
        <p:spPr/>
        <p:txBody>
          <a:bodyPr/>
          <a:lstStyle/>
          <a:p>
            <a:fld id="{F5A137E7-F180-D043-87BE-208C74AB267C}" type="slidenum">
              <a:rPr lang="en-US" smtClean="0"/>
              <a:pPr/>
              <a:t>39</a:t>
            </a:fld>
            <a:endParaRPr lang="en-US"/>
          </a:p>
        </p:txBody>
      </p:sp>
      <p:pic>
        <p:nvPicPr>
          <p:cNvPr id="6" name="Picture 5">
            <a:extLst>
              <a:ext uri="{FF2B5EF4-FFF2-40B4-BE49-F238E27FC236}">
                <a16:creationId xmlns:a16="http://schemas.microsoft.com/office/drawing/2014/main" id="{561CCA14-E72D-0E4E-AD62-926CE014740D}"/>
              </a:ext>
            </a:extLst>
          </p:cNvPr>
          <p:cNvPicPr>
            <a:picLocks noChangeAspect="1"/>
          </p:cNvPicPr>
          <p:nvPr/>
        </p:nvPicPr>
        <p:blipFill>
          <a:blip r:embed="rId3"/>
          <a:stretch>
            <a:fillRect/>
          </a:stretch>
        </p:blipFill>
        <p:spPr>
          <a:xfrm>
            <a:off x="5520193" y="3164457"/>
            <a:ext cx="6751320" cy="339534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73223A3-9B6D-394A-A379-69A4527A0F27}"/>
                  </a:ext>
                </a:extLst>
              </p:cNvPr>
              <p:cNvSpPr/>
              <p:nvPr/>
            </p:nvSpPr>
            <p:spPr>
              <a:xfrm>
                <a:off x="5440680" y="1825625"/>
                <a:ext cx="6096000" cy="1542282"/>
              </a:xfrm>
              <a:prstGeom prst="rect">
                <a:avLst/>
              </a:prstGeom>
            </p:spPr>
            <p:txBody>
              <a:bodyPr>
                <a:spAutoFit/>
              </a:bodyPr>
              <a:lstStyle/>
              <a:p>
                <a:pPr marL="285750" indent="-285750">
                  <a:buFont typeface="Arial" panose="020B0604020202020204" pitchFamily="34" charset="0"/>
                  <a:buChar char="•"/>
                </a:pPr>
                <a:r>
                  <a:rPr lang="en-US" sz="2800" dirty="0"/>
                  <a:t>Output bias: </a:t>
                </a:r>
                <a14:m>
                  <m:oMath xmlns:m="http://schemas.openxmlformats.org/officeDocument/2006/math">
                    <m:f>
                      <m:fPr>
                        <m:ctrlPr>
                          <a:rPr lang="en-US" sz="2800" i="1">
                            <a:latin typeface="Cambria Math" panose="02040503050406030204" pitchFamily="18" charset="0"/>
                          </a:rPr>
                        </m:ctrlPr>
                      </m:fPr>
                      <m:num>
                        <m:r>
                          <a:rPr lang="en-US" sz="2800">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m:t>
                        </m:r>
                        <m:r>
                          <a:rPr lang="en-US" sz="2800" b="1" i="1">
                            <a:latin typeface="Cambria Math" panose="02040503050406030204" pitchFamily="18" charset="0"/>
                          </a:rPr>
                          <m:t>𝐟</m:t>
                        </m:r>
                        <m:r>
                          <a:rPr lang="en-US" sz="2800" b="1">
                            <a:latin typeface="Cambria Math" panose="02040503050406030204" pitchFamily="18" charset="0"/>
                          </a:rPr>
                          <m:t>(</m:t>
                        </m:r>
                        <m:r>
                          <a:rPr lang="en-US" sz="2800" b="1" i="1">
                            <a:latin typeface="Cambria Math" panose="02040503050406030204" pitchFamily="18" charset="0"/>
                          </a:rPr>
                          <m:t>𝐱</m:t>
                        </m:r>
                        <m:r>
                          <a:rPr lang="en-US" sz="2800" b="1">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𝑜</m:t>
                            </m:r>
                          </m:sup>
                        </m:sSubSup>
                      </m:den>
                    </m:f>
                  </m:oMath>
                </a14:m>
                <a:endParaRPr lang="en-US" sz="2800" dirty="0"/>
              </a:p>
              <a:p>
                <a:pPr marL="285750" indent="-285750">
                  <a:buFont typeface="Arial" panose="020B0604020202020204" pitchFamily="34" charset="0"/>
                  <a:buChar char="•"/>
                </a:pPr>
                <a:r>
                  <a:rPr lang="en-US" sz="2800" dirty="0"/>
                  <a:t>Hidden bias: </a:t>
                </a:r>
                <a14:m>
                  <m:oMath xmlns:m="http://schemas.openxmlformats.org/officeDocument/2006/math">
                    <m:f>
                      <m:fPr>
                        <m:ctrlPr>
                          <a:rPr lang="en-US" sz="2800" i="1">
                            <a:latin typeface="Cambria Math" panose="02040503050406030204" pitchFamily="18" charset="0"/>
                          </a:rPr>
                        </m:ctrlPr>
                      </m:fPr>
                      <m:num>
                        <m:r>
                          <a:rPr lang="en-US" sz="2800">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m:t>
                        </m:r>
                        <m:r>
                          <a:rPr lang="en-US" sz="2800" b="1" i="1">
                            <a:latin typeface="Cambria Math" panose="02040503050406030204" pitchFamily="18" charset="0"/>
                          </a:rPr>
                          <m:t>𝐟</m:t>
                        </m:r>
                        <m:r>
                          <a:rPr lang="en-US" sz="2800" b="1">
                            <a:latin typeface="Cambria Math" panose="02040503050406030204" pitchFamily="18" charset="0"/>
                          </a:rPr>
                          <m:t>(</m:t>
                        </m:r>
                        <m:r>
                          <a:rPr lang="en-US" sz="2800" b="1" i="1">
                            <a:latin typeface="Cambria Math" panose="02040503050406030204" pitchFamily="18" charset="0"/>
                          </a:rPr>
                          <m:t>𝐱</m:t>
                        </m:r>
                        <m:r>
                          <a:rPr lang="en-US" sz="2800" b="1">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h</m:t>
                            </m:r>
                          </m:sup>
                        </m:sSubSup>
                      </m:den>
                    </m:f>
                  </m:oMath>
                </a14:m>
                <a:endParaRPr lang="en-US" sz="2800" dirty="0"/>
              </a:p>
            </p:txBody>
          </p:sp>
        </mc:Choice>
        <mc:Fallback xmlns="">
          <p:sp>
            <p:nvSpPr>
              <p:cNvPr id="7" name="Rectangle 6">
                <a:extLst>
                  <a:ext uri="{FF2B5EF4-FFF2-40B4-BE49-F238E27FC236}">
                    <a16:creationId xmlns:a16="http://schemas.microsoft.com/office/drawing/2014/main" id="{873223A3-9B6D-394A-A379-69A4527A0F27}"/>
                  </a:ext>
                </a:extLst>
              </p:cNvPr>
              <p:cNvSpPr>
                <a:spLocks noRot="1" noChangeAspect="1" noMove="1" noResize="1" noEditPoints="1" noAdjustHandles="1" noChangeArrowheads="1" noChangeShapeType="1" noTextEdit="1"/>
              </p:cNvSpPr>
              <p:nvPr/>
            </p:nvSpPr>
            <p:spPr>
              <a:xfrm>
                <a:off x="5440680" y="1825625"/>
                <a:ext cx="6096000" cy="1542282"/>
              </a:xfrm>
              <a:prstGeom prst="rect">
                <a:avLst/>
              </a:prstGeom>
              <a:blipFill>
                <a:blip r:embed="rId4"/>
                <a:stretch>
                  <a:fillRect l="-1663" b="-1639"/>
                </a:stretch>
              </a:blipFill>
            </p:spPr>
            <p:txBody>
              <a:bodyPr/>
              <a:lstStyle/>
              <a:p>
                <a:r>
                  <a:rPr lang="en-US">
                    <a:noFill/>
                  </a:rPr>
                  <a:t> </a:t>
                </a:r>
              </a:p>
            </p:txBody>
          </p:sp>
        </mc:Fallback>
      </mc:AlternateContent>
    </p:spTree>
    <p:extLst>
      <p:ext uri="{BB962C8B-B14F-4D97-AF65-F5344CB8AC3E}">
        <p14:creationId xmlns:p14="http://schemas.microsoft.com/office/powerpoint/2010/main" val="4127052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CFB0-E647-6848-8D42-CF57E6557EBE}"/>
              </a:ext>
            </a:extLst>
          </p:cNvPr>
          <p:cNvSpPr>
            <a:spLocks noGrp="1"/>
          </p:cNvSpPr>
          <p:nvPr>
            <p:ph type="title"/>
          </p:nvPr>
        </p:nvSpPr>
        <p:spPr/>
        <p:txBody>
          <a:bodyPr/>
          <a:lstStyle/>
          <a:p>
            <a:r>
              <a:rPr lang="en-US" dirty="0"/>
              <a:t>Overhead Imagery Understanding</a:t>
            </a:r>
            <a:r>
              <a:rPr lang="zh-TW" altLang="en-US" dirty="0"/>
              <a:t> </a:t>
            </a:r>
            <a:r>
              <a:rPr lang="en-US" dirty="0"/>
              <a:t>Tasks</a:t>
            </a:r>
          </a:p>
        </p:txBody>
      </p:sp>
      <p:sp>
        <p:nvSpPr>
          <p:cNvPr id="4" name="Slide Number Placeholder 3">
            <a:extLst>
              <a:ext uri="{FF2B5EF4-FFF2-40B4-BE49-F238E27FC236}">
                <a16:creationId xmlns:a16="http://schemas.microsoft.com/office/drawing/2014/main" id="{4157CBDB-29BA-7048-9196-41417693D8F4}"/>
              </a:ext>
            </a:extLst>
          </p:cNvPr>
          <p:cNvSpPr>
            <a:spLocks noGrp="1"/>
          </p:cNvSpPr>
          <p:nvPr>
            <p:ph type="sldNum" sz="quarter" idx="12"/>
          </p:nvPr>
        </p:nvSpPr>
        <p:spPr/>
        <p:txBody>
          <a:bodyPr/>
          <a:lstStyle/>
          <a:p>
            <a:fld id="{F5A137E7-F180-D043-87BE-208C74AB267C}" type="slidenum">
              <a:rPr lang="en-US" smtClean="0"/>
              <a:pPr/>
              <a:t>4</a:t>
            </a:fld>
            <a:endParaRPr lang="en-US"/>
          </a:p>
        </p:txBody>
      </p:sp>
      <p:pic>
        <p:nvPicPr>
          <p:cNvPr id="1026" name="Picture 2">
            <a:extLst>
              <a:ext uri="{FF2B5EF4-FFF2-40B4-BE49-F238E27FC236}">
                <a16:creationId xmlns:a16="http://schemas.microsoft.com/office/drawing/2014/main" id="{C1E748C3-9BE2-5747-BFF5-DA53B6C0D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6581"/>
            <a:ext cx="12300499" cy="3262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675177-3CD7-CA4A-9DAD-EC48546A3872}"/>
              </a:ext>
            </a:extLst>
          </p:cNvPr>
          <p:cNvSpPr txBox="1"/>
          <p:nvPr/>
        </p:nvSpPr>
        <p:spPr>
          <a:xfrm>
            <a:off x="0" y="6356350"/>
            <a:ext cx="9586515" cy="523220"/>
          </a:xfrm>
          <a:prstGeom prst="rect">
            <a:avLst/>
          </a:prstGeom>
          <a:noFill/>
        </p:spPr>
        <p:txBody>
          <a:bodyPr wrap="square" rtlCol="0">
            <a:spAutoFit/>
          </a:bodyPr>
          <a:lstStyle/>
          <a:p>
            <a:r>
              <a:rPr lang="en-US" sz="1400" dirty="0"/>
              <a:t>Thorsten </a:t>
            </a:r>
            <a:r>
              <a:rPr lang="en-US" sz="1400" dirty="0" err="1"/>
              <a:t>Hoeser</a:t>
            </a:r>
            <a:r>
              <a:rPr lang="en-US" sz="1400" dirty="0"/>
              <a:t> and Claudia </a:t>
            </a:r>
            <a:r>
              <a:rPr lang="en-US" sz="1400" dirty="0" err="1"/>
              <a:t>Kuenzer</a:t>
            </a:r>
            <a:r>
              <a:rPr lang="en-US" sz="1400" dirty="0"/>
              <a:t>. 2020. Object detection and image segmentation with deep learning on earth observation data: A review-part </a:t>
            </a:r>
            <a:r>
              <a:rPr lang="en-US" sz="1400" dirty="0" err="1"/>
              <a:t>i</a:t>
            </a:r>
            <a:r>
              <a:rPr lang="en-US" sz="1400" dirty="0"/>
              <a:t>: Evolution and recent trends. </a:t>
            </a:r>
            <a:r>
              <a:rPr lang="en-US" sz="1400" i="1" dirty="0"/>
              <a:t>Remote Sensing</a:t>
            </a:r>
            <a:r>
              <a:rPr lang="en-US" sz="1400" dirty="0"/>
              <a:t>. Retrieved from </a:t>
            </a:r>
            <a:r>
              <a:rPr lang="en-US" sz="1400" dirty="0">
                <a:hlinkClick r:id="rId3"/>
              </a:rPr>
              <a:t>https://www.mdpi.com/723500</a:t>
            </a:r>
            <a:endParaRPr lang="en-US" sz="1400" dirty="0"/>
          </a:p>
        </p:txBody>
      </p:sp>
    </p:spTree>
    <p:extLst>
      <p:ext uri="{BB962C8B-B14F-4D97-AF65-F5344CB8AC3E}">
        <p14:creationId xmlns:p14="http://schemas.microsoft.com/office/powerpoint/2010/main" val="3779392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C682-EE2A-1548-9EB9-A1F076C9CCB0}"/>
              </a:ext>
            </a:extLst>
          </p:cNvPr>
          <p:cNvSpPr>
            <a:spLocks noGrp="1"/>
          </p:cNvSpPr>
          <p:nvPr>
            <p:ph type="title"/>
          </p:nvPr>
        </p:nvSpPr>
        <p:spPr/>
        <p:txBody>
          <a:bodyPr/>
          <a:lstStyle/>
          <a:p>
            <a:r>
              <a:rPr lang="en-US" dirty="0"/>
              <a:t>Backpropagation</a:t>
            </a:r>
          </a:p>
        </p:txBody>
      </p:sp>
      <p:pic>
        <p:nvPicPr>
          <p:cNvPr id="6" name="Content Placeholder 5">
            <a:extLst>
              <a:ext uri="{FF2B5EF4-FFF2-40B4-BE49-F238E27FC236}">
                <a16:creationId xmlns:a16="http://schemas.microsoft.com/office/drawing/2014/main" id="{9B8FC789-B11C-A54F-82EE-0928438312F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38200" y="2135425"/>
            <a:ext cx="10705444" cy="2587149"/>
          </a:xfrm>
        </p:spPr>
      </p:pic>
      <p:sp>
        <p:nvSpPr>
          <p:cNvPr id="4" name="Slide Number Placeholder 3">
            <a:extLst>
              <a:ext uri="{FF2B5EF4-FFF2-40B4-BE49-F238E27FC236}">
                <a16:creationId xmlns:a16="http://schemas.microsoft.com/office/drawing/2014/main" id="{878557F8-DEB0-CE46-8AB5-03CA383F1A0C}"/>
              </a:ext>
            </a:extLst>
          </p:cNvPr>
          <p:cNvSpPr>
            <a:spLocks noGrp="1"/>
          </p:cNvSpPr>
          <p:nvPr>
            <p:ph type="sldNum" sz="quarter" idx="12"/>
          </p:nvPr>
        </p:nvSpPr>
        <p:spPr/>
        <p:txBody>
          <a:bodyPr/>
          <a:lstStyle/>
          <a:p>
            <a:fld id="{F5A137E7-F180-D043-87BE-208C74AB267C}" type="slidenum">
              <a:rPr lang="en-US" smtClean="0"/>
              <a:pPr/>
              <a:t>40</a:t>
            </a:fld>
            <a:endParaRPr lang="en-US"/>
          </a:p>
        </p:txBody>
      </p:sp>
      <p:sp>
        <p:nvSpPr>
          <p:cNvPr id="7" name="TextBox 6">
            <a:extLst>
              <a:ext uri="{FF2B5EF4-FFF2-40B4-BE49-F238E27FC236}">
                <a16:creationId xmlns:a16="http://schemas.microsoft.com/office/drawing/2014/main" id="{105C66C1-82A9-3F4D-A809-B32DA6E9E31B}"/>
              </a:ext>
            </a:extLst>
          </p:cNvPr>
          <p:cNvSpPr txBox="1"/>
          <p:nvPr/>
        </p:nvSpPr>
        <p:spPr>
          <a:xfrm>
            <a:off x="0" y="6567586"/>
            <a:ext cx="8158580" cy="307777"/>
          </a:xfrm>
          <a:prstGeom prst="rect">
            <a:avLst/>
          </a:prstGeom>
          <a:noFill/>
        </p:spPr>
        <p:txBody>
          <a:bodyPr wrap="none" rtlCol="0">
            <a:spAutoFit/>
          </a:bodyPr>
          <a:lstStyle/>
          <a:p>
            <a:r>
              <a:rPr lang="en-US" sz="1400" dirty="0"/>
              <a:t>https://</a:t>
            </a:r>
            <a:r>
              <a:rPr lang="en-US" sz="1400" dirty="0" err="1"/>
              <a:t>machinelearningmastery.com</a:t>
            </a:r>
            <a:r>
              <a:rPr lang="en-US" sz="1400" dirty="0"/>
              <a:t>/difference-between-backpropagation-and-stochastic-gradient-descent/</a:t>
            </a:r>
          </a:p>
        </p:txBody>
      </p:sp>
      <p:sp>
        <p:nvSpPr>
          <p:cNvPr id="8" name="TextBox 7">
            <a:extLst>
              <a:ext uri="{FF2B5EF4-FFF2-40B4-BE49-F238E27FC236}">
                <a16:creationId xmlns:a16="http://schemas.microsoft.com/office/drawing/2014/main" id="{65F1AD52-5316-CB4C-99B3-98DBC089134B}"/>
              </a:ext>
            </a:extLst>
          </p:cNvPr>
          <p:cNvSpPr txBox="1"/>
          <p:nvPr/>
        </p:nvSpPr>
        <p:spPr>
          <a:xfrm>
            <a:off x="0" y="6338986"/>
            <a:ext cx="6798849" cy="307777"/>
          </a:xfrm>
          <a:prstGeom prst="rect">
            <a:avLst/>
          </a:prstGeom>
          <a:noFill/>
        </p:spPr>
        <p:txBody>
          <a:bodyPr wrap="none" rtlCol="0">
            <a:spAutoFit/>
          </a:bodyPr>
          <a:lstStyle/>
          <a:p>
            <a:r>
              <a:rPr lang="en-US" sz="1400" dirty="0"/>
              <a:t>https://</a:t>
            </a:r>
            <a:r>
              <a:rPr lang="en-US" sz="1400" dirty="0" err="1"/>
              <a:t>towardsdatascience.com</a:t>
            </a:r>
            <a:r>
              <a:rPr lang="en-US" sz="1400" dirty="0"/>
              <a:t>/understanding-backpropagation-algorithm-7bb3aa2f95fd</a:t>
            </a:r>
          </a:p>
        </p:txBody>
      </p:sp>
    </p:spTree>
    <p:extLst>
      <p:ext uri="{BB962C8B-B14F-4D97-AF65-F5344CB8AC3E}">
        <p14:creationId xmlns:p14="http://schemas.microsoft.com/office/powerpoint/2010/main" val="26995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82CD-8BD9-0449-9BF8-C84452B97990}"/>
              </a:ext>
            </a:extLst>
          </p:cNvPr>
          <p:cNvSpPr>
            <a:spLocks noGrp="1"/>
          </p:cNvSpPr>
          <p:nvPr>
            <p:ph type="title"/>
          </p:nvPr>
        </p:nvSpPr>
        <p:spPr>
          <a:xfrm>
            <a:off x="838200" y="365125"/>
            <a:ext cx="6298870" cy="1325563"/>
          </a:xfrm>
        </p:spPr>
        <p:txBody>
          <a:bodyPr/>
          <a:lstStyle/>
          <a:p>
            <a:r>
              <a:rPr lang="en-US" dirty="0"/>
              <a:t>Stochastic Gradient Descent with Mini Batch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95AC1B-21CC-3D4D-9FC7-BCD489E31B54}"/>
                  </a:ext>
                </a:extLst>
              </p:cNvPr>
              <p:cNvSpPr>
                <a:spLocks noGrp="1"/>
              </p:cNvSpPr>
              <p:nvPr>
                <p:ph idx="1"/>
              </p:nvPr>
            </p:nvSpPr>
            <p:spPr/>
            <p:txBody>
              <a:bodyPr/>
              <a:lstStyle/>
              <a:p>
                <a:r>
                  <a:rPr lang="en-US" dirty="0"/>
                  <a:t>Initialize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l-GR" dirty="0"/>
                  <a:t> </a:t>
                </a:r>
                <a:r>
                  <a:rPr lang="en-US" dirty="0"/>
                  <a:t>randomly</a:t>
                </a:r>
              </a:p>
              <a:p>
                <a:r>
                  <a:rPr lang="en-US" dirty="0"/>
                  <a:t>For </a:t>
                </a:r>
                <a14:m>
                  <m:oMath xmlns:m="http://schemas.openxmlformats.org/officeDocument/2006/math">
                    <m:r>
                      <a:rPr lang="en-US" i="1">
                        <a:latin typeface="Cambria Math" panose="02040503050406030204" pitchFamily="18" charset="0"/>
                      </a:rPr>
                      <m:t>𝐸</m:t>
                    </m:r>
                  </m:oMath>
                </a14:m>
                <a:r>
                  <a:rPr lang="en-US" dirty="0"/>
                  <a:t> epochs perform:</a:t>
                </a:r>
              </a:p>
              <a:p>
                <a:r>
                  <a:rPr lang="en-US" dirty="0"/>
                  <a:t>Randomly select a small batch (mini-batch) of samples</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endParaRPr lang="en-US" dirty="0"/>
              </a:p>
              <a:p>
                <a:pPr lvl="1"/>
                <a:r>
                  <a:rPr lang="en-US" dirty="0"/>
                  <a:t>Compute gradients: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pPr lvl="1"/>
                <a:r>
                  <a:rPr lang="en-US" dirty="0"/>
                  <a:t>Update parameters: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𝜂</m:t>
                    </m:r>
                    <m:r>
                      <m:rPr>
                        <m:sty m:val="p"/>
                      </m:rPr>
                      <a:rPr lang="en-US">
                        <a:latin typeface="Cambria Math" panose="02040503050406030204" pitchFamily="18" charset="0"/>
                      </a:rPr>
                      <m:t>Δ</m:t>
                    </m:r>
                  </m:oMath>
                </a14:m>
                <a:endParaRPr lang="el-GR" dirty="0"/>
              </a:p>
              <a:p>
                <a:pPr lvl="1"/>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&gt;0</m:t>
                    </m:r>
                  </m:oMath>
                </a14:m>
                <a:r>
                  <a:rPr lang="el-GR" dirty="0"/>
                  <a:t> </a:t>
                </a:r>
                <a:r>
                  <a:rPr lang="en-US" dirty="0"/>
                  <a:t>is called the learning rate</a:t>
                </a:r>
              </a:p>
              <a:p>
                <a:r>
                  <a:rPr lang="en-US" dirty="0"/>
                  <a:t>Repeat until the epoch is completed (all of </a:t>
                </a:r>
                <a14:m>
                  <m:oMath xmlns:m="http://schemas.openxmlformats.org/officeDocument/2006/math">
                    <m:r>
                      <a:rPr lang="en-US" i="1">
                        <a:latin typeface="Cambria Math" panose="02040503050406030204" pitchFamily="18" charset="0"/>
                      </a:rPr>
                      <m:t>𝑆</m:t>
                    </m:r>
                  </m:oMath>
                </a14:m>
                <a:r>
                  <a:rPr lang="en-US" dirty="0"/>
                  <a:t> is covered)</a:t>
                </a:r>
              </a:p>
              <a:p>
                <a:r>
                  <a:rPr lang="en-US" dirty="0"/>
                  <a:t>Stop when reaching criterion:</a:t>
                </a:r>
              </a:p>
              <a:p>
                <a:pPr lvl="1"/>
                <a:r>
                  <a:rPr lang="en-US" dirty="0"/>
                  <a:t>e.g., error stops decreasing when computed on validation set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595AC1B-21CC-3D4D-9FC7-BCD489E31B5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8F29E-1539-414C-8888-310761830E69}"/>
              </a:ext>
            </a:extLst>
          </p:cNvPr>
          <p:cNvSpPr>
            <a:spLocks noGrp="1"/>
          </p:cNvSpPr>
          <p:nvPr>
            <p:ph type="sldNum" sz="quarter" idx="12"/>
          </p:nvPr>
        </p:nvSpPr>
        <p:spPr/>
        <p:txBody>
          <a:bodyPr/>
          <a:lstStyle/>
          <a:p>
            <a:fld id="{F5A137E7-F180-D043-87BE-208C74AB267C}" type="slidenum">
              <a:rPr lang="en-US" smtClean="0"/>
              <a:pPr/>
              <a:t>41</a:t>
            </a:fld>
            <a:endParaRPr lang="en-US"/>
          </a:p>
        </p:txBody>
      </p:sp>
      <p:pic>
        <p:nvPicPr>
          <p:cNvPr id="6" name="Picture 2" descr="Best Gradient Descent GIFs | Gfycat">
            <a:extLst>
              <a:ext uri="{FF2B5EF4-FFF2-40B4-BE49-F238E27FC236}">
                <a16:creationId xmlns:a16="http://schemas.microsoft.com/office/drawing/2014/main" id="{0994203C-1BC4-1A47-91C2-938AF97B1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648" y="0"/>
            <a:ext cx="4824351" cy="2778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2BA816-D3DB-A44C-A21A-CDA98254CAED}"/>
              </a:ext>
            </a:extLst>
          </p:cNvPr>
          <p:cNvSpPr txBox="1"/>
          <p:nvPr/>
        </p:nvSpPr>
        <p:spPr>
          <a:xfrm>
            <a:off x="0" y="6488668"/>
            <a:ext cx="5939703" cy="369332"/>
          </a:xfrm>
          <a:prstGeom prst="rect">
            <a:avLst/>
          </a:prstGeom>
          <a:noFill/>
        </p:spPr>
        <p:txBody>
          <a:bodyPr wrap="none" rtlCol="0">
            <a:spAutoFit/>
          </a:bodyPr>
          <a:lstStyle/>
          <a:p>
            <a:r>
              <a:rPr lang="en-US" dirty="0"/>
              <a:t>Watch me: https://</a:t>
            </a:r>
            <a:r>
              <a:rPr lang="en-US" dirty="0" err="1"/>
              <a:t>www.youtube.com</a:t>
            </a:r>
            <a:r>
              <a:rPr lang="en-US" dirty="0"/>
              <a:t>/</a:t>
            </a:r>
            <a:r>
              <a:rPr lang="en-US" dirty="0" err="1"/>
              <a:t>watch?v</a:t>
            </a:r>
            <a:r>
              <a:rPr lang="en-US" dirty="0"/>
              <a:t>=vMh0zPT0tLI</a:t>
            </a:r>
          </a:p>
        </p:txBody>
      </p:sp>
    </p:spTree>
    <p:extLst>
      <p:ext uri="{BB962C8B-B14F-4D97-AF65-F5344CB8AC3E}">
        <p14:creationId xmlns:p14="http://schemas.microsoft.com/office/powerpoint/2010/main" val="1307800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8AC1-070E-E247-AAE4-6EF294FCF1F3}"/>
              </a:ext>
            </a:extLst>
          </p:cNvPr>
          <p:cNvSpPr>
            <a:spLocks noGrp="1"/>
          </p:cNvSpPr>
          <p:nvPr>
            <p:ph type="title"/>
          </p:nvPr>
        </p:nvSpPr>
        <p:spPr>
          <a:xfrm>
            <a:off x="838200" y="365125"/>
            <a:ext cx="3390348" cy="1325563"/>
          </a:xfrm>
        </p:spPr>
        <p:txBody>
          <a:bodyPr/>
          <a:lstStyle/>
          <a:p>
            <a:r>
              <a:rPr lang="en-US" dirty="0"/>
              <a:t>Initialization and Learning</a:t>
            </a:r>
          </a:p>
        </p:txBody>
      </p:sp>
      <p:sp>
        <p:nvSpPr>
          <p:cNvPr id="6" name="Content Placeholder 5">
            <a:extLst>
              <a:ext uri="{FF2B5EF4-FFF2-40B4-BE49-F238E27FC236}">
                <a16:creationId xmlns:a16="http://schemas.microsoft.com/office/drawing/2014/main" id="{C1AAAB6C-DDD5-0746-A35A-17AE3350DBA2}"/>
              </a:ext>
            </a:extLst>
          </p:cNvPr>
          <p:cNvSpPr>
            <a:spLocks noGrp="1"/>
          </p:cNvSpPr>
          <p:nvPr>
            <p:ph idx="1"/>
          </p:nvPr>
        </p:nvSpPr>
        <p:spPr>
          <a:xfrm>
            <a:off x="838200" y="1825625"/>
            <a:ext cx="3390348" cy="4351338"/>
          </a:xfrm>
        </p:spPr>
        <p:txBody>
          <a:bodyPr>
            <a:noAutofit/>
          </a:bodyPr>
          <a:lstStyle/>
          <a:p>
            <a:r>
              <a:rPr lang="en-US" sz="2400" dirty="0"/>
              <a:t>Normalize your input</a:t>
            </a:r>
          </a:p>
          <a:p>
            <a:r>
              <a:rPr lang="en-US" sz="2400" dirty="0"/>
              <a:t>Initialize weights with random numbers (bias to 0)</a:t>
            </a:r>
          </a:p>
          <a:p>
            <a:r>
              <a:rPr lang="en-US" sz="2400" dirty="0"/>
              <a:t>Adjust SGD learning rate</a:t>
            </a:r>
          </a:p>
          <a:p>
            <a:r>
              <a:rPr lang="en-US" sz="2400" dirty="0"/>
              <a:t>Momentum</a:t>
            </a:r>
          </a:p>
          <a:p>
            <a:pPr lvl="1"/>
            <a:r>
              <a:rPr lang="en-US" sz="2000" dirty="0"/>
              <a:t>Accumulate gradients across successive updates</a:t>
            </a:r>
          </a:p>
          <a:p>
            <a:r>
              <a:rPr lang="en-US" sz="2400" dirty="0"/>
              <a:t>Other optimizers</a:t>
            </a:r>
            <a:br>
              <a:rPr lang="en-US" sz="2400" dirty="0"/>
            </a:br>
            <a:endParaRPr lang="en-US" sz="2400" dirty="0"/>
          </a:p>
          <a:p>
            <a:pPr lvl="1"/>
            <a:endParaRPr lang="en-US" sz="2000" dirty="0"/>
          </a:p>
        </p:txBody>
      </p:sp>
      <p:sp>
        <p:nvSpPr>
          <p:cNvPr id="4" name="Slide Number Placeholder 3">
            <a:extLst>
              <a:ext uri="{FF2B5EF4-FFF2-40B4-BE49-F238E27FC236}">
                <a16:creationId xmlns:a16="http://schemas.microsoft.com/office/drawing/2014/main" id="{000EC9EA-BC22-3249-A94C-256E1D6FA475}"/>
              </a:ext>
            </a:extLst>
          </p:cNvPr>
          <p:cNvSpPr>
            <a:spLocks noGrp="1"/>
          </p:cNvSpPr>
          <p:nvPr>
            <p:ph type="sldNum" sz="quarter" idx="12"/>
          </p:nvPr>
        </p:nvSpPr>
        <p:spPr/>
        <p:txBody>
          <a:bodyPr/>
          <a:lstStyle/>
          <a:p>
            <a:fld id="{F5A137E7-F180-D043-87BE-208C74AB267C}" type="slidenum">
              <a:rPr lang="en-US" smtClean="0"/>
              <a:pPr/>
              <a:t>42</a:t>
            </a:fld>
            <a:endParaRPr lang="en-US"/>
          </a:p>
        </p:txBody>
      </p:sp>
      <p:pic>
        <p:nvPicPr>
          <p:cNvPr id="4098" name="Picture 2">
            <a:extLst>
              <a:ext uri="{FF2B5EF4-FFF2-40B4-BE49-F238E27FC236}">
                <a16:creationId xmlns:a16="http://schemas.microsoft.com/office/drawing/2014/main" id="{DA550AC9-B71F-BD49-8739-AE61C177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548" y="442912"/>
            <a:ext cx="787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DA73FF-A0A7-7E40-A846-33F21DB12568}"/>
              </a:ext>
            </a:extLst>
          </p:cNvPr>
          <p:cNvSpPr txBox="1"/>
          <p:nvPr/>
        </p:nvSpPr>
        <p:spPr>
          <a:xfrm>
            <a:off x="89452" y="6488668"/>
            <a:ext cx="2153346" cy="369332"/>
          </a:xfrm>
          <a:prstGeom prst="rect">
            <a:avLst/>
          </a:prstGeom>
          <a:noFill/>
        </p:spPr>
        <p:txBody>
          <a:bodyPr wrap="none" rtlCol="0">
            <a:spAutoFit/>
          </a:bodyPr>
          <a:lstStyle/>
          <a:p>
            <a:r>
              <a:rPr lang="en-US" dirty="0"/>
              <a:t>Credits: Alec Radford</a:t>
            </a:r>
          </a:p>
        </p:txBody>
      </p:sp>
    </p:spTree>
    <p:extLst>
      <p:ext uri="{BB962C8B-B14F-4D97-AF65-F5344CB8AC3E}">
        <p14:creationId xmlns:p14="http://schemas.microsoft.com/office/powerpoint/2010/main" val="1052145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E061-115D-304B-BD9F-1006498F6CD6}"/>
              </a:ext>
            </a:extLst>
          </p:cNvPr>
          <p:cNvSpPr>
            <a:spLocks noGrp="1"/>
          </p:cNvSpPr>
          <p:nvPr>
            <p:ph type="title"/>
          </p:nvPr>
        </p:nvSpPr>
        <p:spPr/>
        <p:txBody>
          <a:bodyPr/>
          <a:lstStyle/>
          <a:p>
            <a:r>
              <a:rPr lang="en-US" dirty="0"/>
              <a:t>Many Types of Neural Network Architectures</a:t>
            </a:r>
          </a:p>
        </p:txBody>
      </p:sp>
      <p:sp>
        <p:nvSpPr>
          <p:cNvPr id="3" name="Content Placeholder 2">
            <a:extLst>
              <a:ext uri="{FF2B5EF4-FFF2-40B4-BE49-F238E27FC236}">
                <a16:creationId xmlns:a16="http://schemas.microsoft.com/office/drawing/2014/main" id="{BC2F0500-4842-E042-A07B-C6D78DB1925E}"/>
              </a:ext>
            </a:extLst>
          </p:cNvPr>
          <p:cNvSpPr>
            <a:spLocks noGrp="1"/>
          </p:cNvSpPr>
          <p:nvPr>
            <p:ph idx="1"/>
          </p:nvPr>
        </p:nvSpPr>
        <p:spPr/>
        <p:txBody>
          <a:bodyPr/>
          <a:lstStyle/>
          <a:p>
            <a:r>
              <a:rPr lang="en-US" dirty="0"/>
              <a:t>Graph Neural Networks</a:t>
            </a:r>
          </a:p>
          <a:p>
            <a:r>
              <a:rPr lang="en-US" dirty="0"/>
              <a:t>Convolutional Neural Networks</a:t>
            </a:r>
          </a:p>
          <a:p>
            <a:r>
              <a:rPr lang="en-US" dirty="0"/>
              <a:t>Recurrent Neural Networks</a:t>
            </a:r>
          </a:p>
          <a:p>
            <a:r>
              <a:rPr lang="en-US" dirty="0"/>
              <a:t>Transformer</a:t>
            </a:r>
          </a:p>
          <a:p>
            <a:r>
              <a:rPr lang="en-US" dirty="0"/>
              <a:t>We can also mix them!</a:t>
            </a:r>
          </a:p>
        </p:txBody>
      </p:sp>
      <p:sp>
        <p:nvSpPr>
          <p:cNvPr id="4" name="Slide Number Placeholder 3">
            <a:extLst>
              <a:ext uri="{FF2B5EF4-FFF2-40B4-BE49-F238E27FC236}">
                <a16:creationId xmlns:a16="http://schemas.microsoft.com/office/drawing/2014/main" id="{4A7A8942-1320-A842-8091-B14099046C77}"/>
              </a:ext>
            </a:extLst>
          </p:cNvPr>
          <p:cNvSpPr>
            <a:spLocks noGrp="1"/>
          </p:cNvSpPr>
          <p:nvPr>
            <p:ph type="sldNum" sz="quarter" idx="12"/>
          </p:nvPr>
        </p:nvSpPr>
        <p:spPr/>
        <p:txBody>
          <a:bodyPr/>
          <a:lstStyle/>
          <a:p>
            <a:fld id="{F5A137E7-F180-D043-87BE-208C74AB267C}" type="slidenum">
              <a:rPr lang="en-US" smtClean="0"/>
              <a:pPr/>
              <a:t>43</a:t>
            </a:fld>
            <a:endParaRPr lang="en-US"/>
          </a:p>
        </p:txBody>
      </p:sp>
    </p:spTree>
    <p:extLst>
      <p:ext uri="{BB962C8B-B14F-4D97-AF65-F5344CB8AC3E}">
        <p14:creationId xmlns:p14="http://schemas.microsoft.com/office/powerpoint/2010/main" val="2389112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8B8D8-B3F5-2146-B569-9340E91141E4}"/>
              </a:ext>
            </a:extLst>
          </p:cNvPr>
          <p:cNvSpPr>
            <a:spLocks noGrp="1"/>
          </p:cNvSpPr>
          <p:nvPr>
            <p:ph type="title"/>
          </p:nvPr>
        </p:nvSpPr>
        <p:spPr>
          <a:xfrm>
            <a:off x="838200" y="365125"/>
            <a:ext cx="5550725" cy="1325563"/>
          </a:xfrm>
        </p:spPr>
        <p:txBody>
          <a:bodyPr/>
          <a:lstStyle/>
          <a:p>
            <a:r>
              <a:rPr lang="en-US" dirty="0"/>
              <a:t>Graph Neural Networks</a:t>
            </a:r>
          </a:p>
        </p:txBody>
      </p:sp>
      <p:sp>
        <p:nvSpPr>
          <p:cNvPr id="4" name="Slide Number Placeholder 3">
            <a:extLst>
              <a:ext uri="{FF2B5EF4-FFF2-40B4-BE49-F238E27FC236}">
                <a16:creationId xmlns:a16="http://schemas.microsoft.com/office/drawing/2014/main" id="{F900D340-DE72-C74A-9A18-1BF184060BE2}"/>
              </a:ext>
            </a:extLst>
          </p:cNvPr>
          <p:cNvSpPr>
            <a:spLocks noGrp="1"/>
          </p:cNvSpPr>
          <p:nvPr>
            <p:ph type="sldNum" sz="quarter" idx="12"/>
          </p:nvPr>
        </p:nvSpPr>
        <p:spPr/>
        <p:txBody>
          <a:bodyPr/>
          <a:lstStyle/>
          <a:p>
            <a:fld id="{F5A137E7-F180-D043-87BE-208C74AB267C}" type="slidenum">
              <a:rPr lang="en-US" smtClean="0"/>
              <a:pPr/>
              <a:t>44</a:t>
            </a:fld>
            <a:endParaRPr lang="en-US"/>
          </a:p>
        </p:txBody>
      </p:sp>
      <p:pic>
        <p:nvPicPr>
          <p:cNvPr id="5" name="Picture 4">
            <a:extLst>
              <a:ext uri="{FF2B5EF4-FFF2-40B4-BE49-F238E27FC236}">
                <a16:creationId xmlns:a16="http://schemas.microsoft.com/office/drawing/2014/main" id="{50409742-72A4-9742-9DD4-9BA506269F3B}"/>
              </a:ext>
            </a:extLst>
          </p:cNvPr>
          <p:cNvPicPr>
            <a:picLocks noChangeAspect="1"/>
          </p:cNvPicPr>
          <p:nvPr/>
        </p:nvPicPr>
        <p:blipFill>
          <a:blip r:embed="rId3"/>
          <a:stretch>
            <a:fillRect/>
          </a:stretch>
        </p:blipFill>
        <p:spPr>
          <a:xfrm>
            <a:off x="26861" y="2030722"/>
            <a:ext cx="6163595" cy="3671269"/>
          </a:xfrm>
          <a:prstGeom prst="rect">
            <a:avLst/>
          </a:prstGeom>
        </p:spPr>
      </p:pic>
      <p:sp>
        <p:nvSpPr>
          <p:cNvPr id="6" name="Rectangle 5">
            <a:extLst>
              <a:ext uri="{FF2B5EF4-FFF2-40B4-BE49-F238E27FC236}">
                <a16:creationId xmlns:a16="http://schemas.microsoft.com/office/drawing/2014/main" id="{A792307F-EA60-FB41-B2C7-AD81EBD8EA78}"/>
              </a:ext>
            </a:extLst>
          </p:cNvPr>
          <p:cNvSpPr/>
          <p:nvPr/>
        </p:nvSpPr>
        <p:spPr>
          <a:xfrm>
            <a:off x="0" y="6584084"/>
            <a:ext cx="2751779" cy="307777"/>
          </a:xfrm>
          <a:prstGeom prst="rect">
            <a:avLst/>
          </a:prstGeom>
        </p:spPr>
        <p:txBody>
          <a:bodyPr wrap="none">
            <a:spAutoFit/>
          </a:bodyPr>
          <a:lstStyle/>
          <a:p>
            <a:r>
              <a:rPr lang="en-US" sz="1400" dirty="0"/>
              <a:t>http://</a:t>
            </a:r>
            <a:r>
              <a:rPr lang="en-US" sz="1400" dirty="0" err="1"/>
              <a:t>snap.stanford.edu</a:t>
            </a:r>
            <a:r>
              <a:rPr lang="en-US" sz="1400" dirty="0"/>
              <a:t>/decagon/</a:t>
            </a:r>
          </a:p>
        </p:txBody>
      </p:sp>
      <p:pic>
        <p:nvPicPr>
          <p:cNvPr id="11266" name="Picture 2">
            <a:extLst>
              <a:ext uri="{FF2B5EF4-FFF2-40B4-BE49-F238E27FC236}">
                <a16:creationId xmlns:a16="http://schemas.microsoft.com/office/drawing/2014/main" id="{54CD6BBD-2F7D-2745-BDFA-0099958AB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456" y="3404899"/>
            <a:ext cx="6001544"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9F8E561-1DAF-4A49-A223-CE04E3BAF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9888" y="136525"/>
            <a:ext cx="5095915" cy="29283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2577CF5-A811-D649-B9B3-E09F81CA867F}"/>
              </a:ext>
            </a:extLst>
          </p:cNvPr>
          <p:cNvSpPr/>
          <p:nvPr/>
        </p:nvSpPr>
        <p:spPr>
          <a:xfrm>
            <a:off x="0" y="6385023"/>
            <a:ext cx="2879571" cy="307777"/>
          </a:xfrm>
          <a:prstGeom prst="rect">
            <a:avLst/>
          </a:prstGeom>
        </p:spPr>
        <p:txBody>
          <a:bodyPr wrap="none">
            <a:spAutoFit/>
          </a:bodyPr>
          <a:lstStyle/>
          <a:p>
            <a:r>
              <a:rPr lang="en-US" sz="1400" dirty="0"/>
              <a:t>https://</a:t>
            </a:r>
            <a:r>
              <a:rPr lang="en-US" sz="1400" dirty="0" err="1"/>
              <a:t>giters.com</a:t>
            </a:r>
            <a:r>
              <a:rPr lang="en-US" sz="1400" dirty="0"/>
              <a:t>/</a:t>
            </a:r>
            <a:r>
              <a:rPr lang="en-US" sz="1400" dirty="0" err="1"/>
              <a:t>liyaguang</a:t>
            </a:r>
            <a:r>
              <a:rPr lang="en-US" sz="1400" dirty="0"/>
              <a:t>/DCRNN</a:t>
            </a:r>
          </a:p>
        </p:txBody>
      </p:sp>
    </p:spTree>
    <p:extLst>
      <p:ext uri="{BB962C8B-B14F-4D97-AF65-F5344CB8AC3E}">
        <p14:creationId xmlns:p14="http://schemas.microsoft.com/office/powerpoint/2010/main" val="3796984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4F12-CE47-5247-918F-87509E155B87}"/>
              </a:ext>
            </a:extLst>
          </p:cNvPr>
          <p:cNvSpPr>
            <a:spLocks noGrp="1"/>
          </p:cNvSpPr>
          <p:nvPr>
            <p:ph type="title"/>
          </p:nvPr>
        </p:nvSpPr>
        <p:spPr/>
        <p:txBody>
          <a:bodyPr/>
          <a:lstStyle/>
          <a:p>
            <a:r>
              <a:rPr lang="en-US" dirty="0"/>
              <a:t>Convolutional Neural Networks</a:t>
            </a:r>
          </a:p>
        </p:txBody>
      </p:sp>
      <p:sp>
        <p:nvSpPr>
          <p:cNvPr id="4" name="Slide Number Placeholder 3">
            <a:extLst>
              <a:ext uri="{FF2B5EF4-FFF2-40B4-BE49-F238E27FC236}">
                <a16:creationId xmlns:a16="http://schemas.microsoft.com/office/drawing/2014/main" id="{7EEE239C-3C7C-204B-8978-F23126FCEA68}"/>
              </a:ext>
            </a:extLst>
          </p:cNvPr>
          <p:cNvSpPr>
            <a:spLocks noGrp="1"/>
          </p:cNvSpPr>
          <p:nvPr>
            <p:ph type="sldNum" sz="quarter" idx="12"/>
          </p:nvPr>
        </p:nvSpPr>
        <p:spPr/>
        <p:txBody>
          <a:bodyPr/>
          <a:lstStyle/>
          <a:p>
            <a:fld id="{F5A137E7-F180-D043-87BE-208C74AB267C}" type="slidenum">
              <a:rPr lang="en-US" smtClean="0"/>
              <a:pPr/>
              <a:t>45</a:t>
            </a:fld>
            <a:endParaRPr lang="en-US"/>
          </a:p>
        </p:txBody>
      </p:sp>
      <p:pic>
        <p:nvPicPr>
          <p:cNvPr id="10244" name="Picture 4">
            <a:extLst>
              <a:ext uri="{FF2B5EF4-FFF2-40B4-BE49-F238E27FC236}">
                <a16:creationId xmlns:a16="http://schemas.microsoft.com/office/drawing/2014/main" id="{787CD0B8-1555-4D4D-A87A-CDD3E5B06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533" y="1764526"/>
            <a:ext cx="9520050" cy="50934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0C8BB97-AFB8-C243-A7CF-0FF7E6152EE9}"/>
              </a:ext>
            </a:extLst>
          </p:cNvPr>
          <p:cNvSpPr/>
          <p:nvPr/>
        </p:nvSpPr>
        <p:spPr>
          <a:xfrm>
            <a:off x="0" y="6356350"/>
            <a:ext cx="6096000" cy="523220"/>
          </a:xfrm>
          <a:prstGeom prst="rect">
            <a:avLst/>
          </a:prstGeom>
        </p:spPr>
        <p:txBody>
          <a:bodyPr>
            <a:spAutoFit/>
          </a:bodyPr>
          <a:lstStyle/>
          <a:p>
            <a:r>
              <a:rPr lang="en-US" sz="1400" dirty="0"/>
              <a:t>https://</a:t>
            </a:r>
            <a:r>
              <a:rPr lang="en-US" sz="1400" dirty="0" err="1"/>
              <a:t>towardsdatascience.com</a:t>
            </a:r>
            <a:r>
              <a:rPr lang="en-US" sz="1400" dirty="0"/>
              <a:t>/a-comprehensive-guide-to-convolutional-neural-networks-the-eli5-way-3bd2b1164a53</a:t>
            </a:r>
          </a:p>
        </p:txBody>
      </p:sp>
    </p:spTree>
    <p:extLst>
      <p:ext uri="{BB962C8B-B14F-4D97-AF65-F5344CB8AC3E}">
        <p14:creationId xmlns:p14="http://schemas.microsoft.com/office/powerpoint/2010/main" val="878095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4F12-CE47-5247-918F-87509E155B87}"/>
              </a:ext>
            </a:extLst>
          </p:cNvPr>
          <p:cNvSpPr>
            <a:spLocks noGrp="1"/>
          </p:cNvSpPr>
          <p:nvPr>
            <p:ph type="title"/>
          </p:nvPr>
        </p:nvSpPr>
        <p:spPr/>
        <p:txBody>
          <a:bodyPr/>
          <a:lstStyle/>
          <a:p>
            <a:r>
              <a:rPr lang="en-US" dirty="0"/>
              <a:t>Recurrent Neural Networks</a:t>
            </a:r>
          </a:p>
        </p:txBody>
      </p:sp>
      <p:sp>
        <p:nvSpPr>
          <p:cNvPr id="4" name="Slide Number Placeholder 3">
            <a:extLst>
              <a:ext uri="{FF2B5EF4-FFF2-40B4-BE49-F238E27FC236}">
                <a16:creationId xmlns:a16="http://schemas.microsoft.com/office/drawing/2014/main" id="{7EEE239C-3C7C-204B-8978-F23126FCEA68}"/>
              </a:ext>
            </a:extLst>
          </p:cNvPr>
          <p:cNvSpPr>
            <a:spLocks noGrp="1"/>
          </p:cNvSpPr>
          <p:nvPr>
            <p:ph type="sldNum" sz="quarter" idx="12"/>
          </p:nvPr>
        </p:nvSpPr>
        <p:spPr/>
        <p:txBody>
          <a:bodyPr/>
          <a:lstStyle/>
          <a:p>
            <a:fld id="{F5A137E7-F180-D043-87BE-208C74AB267C}" type="slidenum">
              <a:rPr lang="en-US" smtClean="0"/>
              <a:pPr/>
              <a:t>46</a:t>
            </a:fld>
            <a:endParaRPr lang="en-US"/>
          </a:p>
        </p:txBody>
      </p:sp>
      <p:sp>
        <p:nvSpPr>
          <p:cNvPr id="5" name="Rectangle 4">
            <a:extLst>
              <a:ext uri="{FF2B5EF4-FFF2-40B4-BE49-F238E27FC236}">
                <a16:creationId xmlns:a16="http://schemas.microsoft.com/office/drawing/2014/main" id="{D0C8BB97-AFB8-C243-A7CF-0FF7E6152EE9}"/>
              </a:ext>
            </a:extLst>
          </p:cNvPr>
          <p:cNvSpPr/>
          <p:nvPr/>
        </p:nvSpPr>
        <p:spPr>
          <a:xfrm>
            <a:off x="0" y="6538912"/>
            <a:ext cx="6096000" cy="307777"/>
          </a:xfrm>
          <a:prstGeom prst="rect">
            <a:avLst/>
          </a:prstGeom>
        </p:spPr>
        <p:txBody>
          <a:bodyPr>
            <a:spAutoFit/>
          </a:bodyPr>
          <a:lstStyle/>
          <a:p>
            <a:r>
              <a:rPr lang="en-US" sz="1400" dirty="0"/>
              <a:t>https://</a:t>
            </a:r>
            <a:r>
              <a:rPr lang="en-US" sz="1400" dirty="0" err="1"/>
              <a:t>towardsdatascience.com</a:t>
            </a:r>
            <a:r>
              <a:rPr lang="en-US" sz="1400" dirty="0"/>
              <a:t>/language-translation-with-rnns-d84d43b40571</a:t>
            </a:r>
          </a:p>
        </p:txBody>
      </p:sp>
      <p:pic>
        <p:nvPicPr>
          <p:cNvPr id="13314" name="Picture 2">
            <a:extLst>
              <a:ext uri="{FF2B5EF4-FFF2-40B4-BE49-F238E27FC236}">
                <a16:creationId xmlns:a16="http://schemas.microsoft.com/office/drawing/2014/main" id="{6B92BF76-7AE3-EC4E-A8A8-B55BBECED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1" y="1422331"/>
            <a:ext cx="9757558" cy="443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6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6B3B-EEBD-C040-A795-CC2F23E0B464}"/>
              </a:ext>
            </a:extLst>
          </p:cNvPr>
          <p:cNvSpPr>
            <a:spLocks noGrp="1"/>
          </p:cNvSpPr>
          <p:nvPr>
            <p:ph type="title"/>
          </p:nvPr>
        </p:nvSpPr>
        <p:spPr/>
        <p:txBody>
          <a:bodyPr/>
          <a:lstStyle/>
          <a:p>
            <a:r>
              <a:rPr lang="en-US" dirty="0"/>
              <a:t>Transformer</a:t>
            </a:r>
          </a:p>
        </p:txBody>
      </p:sp>
      <p:sp>
        <p:nvSpPr>
          <p:cNvPr id="4" name="Slide Number Placeholder 3">
            <a:extLst>
              <a:ext uri="{FF2B5EF4-FFF2-40B4-BE49-F238E27FC236}">
                <a16:creationId xmlns:a16="http://schemas.microsoft.com/office/drawing/2014/main" id="{9ABCE0D8-A17D-C440-A17F-AA9C4490386B}"/>
              </a:ext>
            </a:extLst>
          </p:cNvPr>
          <p:cNvSpPr>
            <a:spLocks noGrp="1"/>
          </p:cNvSpPr>
          <p:nvPr>
            <p:ph type="sldNum" sz="quarter" idx="12"/>
          </p:nvPr>
        </p:nvSpPr>
        <p:spPr/>
        <p:txBody>
          <a:bodyPr/>
          <a:lstStyle/>
          <a:p>
            <a:fld id="{F5A137E7-F180-D043-87BE-208C74AB267C}" type="slidenum">
              <a:rPr lang="en-US" smtClean="0"/>
              <a:pPr/>
              <a:t>47</a:t>
            </a:fld>
            <a:endParaRPr lang="en-US"/>
          </a:p>
        </p:txBody>
      </p:sp>
      <p:pic>
        <p:nvPicPr>
          <p:cNvPr id="14338" name="Picture 2">
            <a:extLst>
              <a:ext uri="{FF2B5EF4-FFF2-40B4-BE49-F238E27FC236}">
                <a16:creationId xmlns:a16="http://schemas.microsoft.com/office/drawing/2014/main" id="{31019AED-26FE-674F-B8C2-64D1C6C40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688" y="1644518"/>
            <a:ext cx="7150204" cy="48483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733ED3-2FAC-884C-A917-3614DC9F0B85}"/>
              </a:ext>
            </a:extLst>
          </p:cNvPr>
          <p:cNvSpPr/>
          <p:nvPr/>
        </p:nvSpPr>
        <p:spPr>
          <a:xfrm>
            <a:off x="-1" y="6538912"/>
            <a:ext cx="11353801" cy="307777"/>
          </a:xfrm>
          <a:prstGeom prst="rect">
            <a:avLst/>
          </a:prstGeom>
        </p:spPr>
        <p:txBody>
          <a:bodyPr wrap="square">
            <a:spAutoFit/>
          </a:bodyPr>
          <a:lstStyle/>
          <a:p>
            <a:r>
              <a:rPr lang="en-US" sz="1400" dirty="0"/>
              <a:t>https://</a:t>
            </a:r>
            <a:r>
              <a:rPr lang="en-US" sz="1400" dirty="0" err="1"/>
              <a:t>towardsdatascience.com</a:t>
            </a:r>
            <a:r>
              <a:rPr lang="en-US" sz="1400" dirty="0"/>
              <a:t>/bert-explained-state-of-the-art-language-model-for-nlp-f8b21a9b6270</a:t>
            </a:r>
          </a:p>
        </p:txBody>
      </p:sp>
    </p:spTree>
    <p:extLst>
      <p:ext uri="{BB962C8B-B14F-4D97-AF65-F5344CB8AC3E}">
        <p14:creationId xmlns:p14="http://schemas.microsoft.com/office/powerpoint/2010/main" val="1361145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E7EA-034E-824E-BA8F-F3AF69D7F38A}"/>
              </a:ext>
            </a:extLst>
          </p:cNvPr>
          <p:cNvSpPr>
            <a:spLocks noGrp="1"/>
          </p:cNvSpPr>
          <p:nvPr>
            <p:ph type="title"/>
          </p:nvPr>
        </p:nvSpPr>
        <p:spPr/>
        <p:txBody>
          <a:bodyPr/>
          <a:lstStyle/>
          <a:p>
            <a:r>
              <a:rPr lang="en-US" dirty="0"/>
              <a:t>Neural Networks &amp; DL Summary</a:t>
            </a:r>
          </a:p>
        </p:txBody>
      </p:sp>
      <p:sp>
        <p:nvSpPr>
          <p:cNvPr id="3" name="Content Placeholder 2">
            <a:extLst>
              <a:ext uri="{FF2B5EF4-FFF2-40B4-BE49-F238E27FC236}">
                <a16:creationId xmlns:a16="http://schemas.microsoft.com/office/drawing/2014/main" id="{68BF94FF-E44D-FE49-B1E2-92C36B23C17D}"/>
              </a:ext>
            </a:extLst>
          </p:cNvPr>
          <p:cNvSpPr>
            <a:spLocks noGrp="1"/>
          </p:cNvSpPr>
          <p:nvPr>
            <p:ph idx="1"/>
          </p:nvPr>
        </p:nvSpPr>
        <p:spPr/>
        <p:txBody>
          <a:bodyPr/>
          <a:lstStyle/>
          <a:p>
            <a:r>
              <a:rPr lang="en-US" dirty="0"/>
              <a:t>DL is very versatile and can capture non-linear relationships</a:t>
            </a:r>
          </a:p>
          <a:p>
            <a:r>
              <a:rPr lang="en-US" dirty="0"/>
              <a:t>DL can take advantage of large amounts of training data</a:t>
            </a:r>
          </a:p>
          <a:p>
            <a:r>
              <a:rPr lang="en-US" dirty="0"/>
              <a:t>Design a DL network include the decisions of network architectures, loss functions, and </a:t>
            </a:r>
            <a:r>
              <a:rPr lang="en-US" dirty="0" err="1"/>
              <a:t>regularizer</a:t>
            </a:r>
            <a:r>
              <a:rPr lang="en-US" dirty="0"/>
              <a:t> </a:t>
            </a:r>
          </a:p>
          <a:p>
            <a:r>
              <a:rPr lang="en-US" dirty="0"/>
              <a:t>Training a DL network concerns initialization (including data normalization), learning rate, learning algorithms, and batch sizes (SGD)</a:t>
            </a:r>
          </a:p>
          <a:p>
            <a:r>
              <a:rPr lang="en-US" dirty="0"/>
              <a:t>Many open-source tools, books, and tutorials are available online</a:t>
            </a:r>
          </a:p>
        </p:txBody>
      </p:sp>
      <p:sp>
        <p:nvSpPr>
          <p:cNvPr id="4" name="Slide Number Placeholder 3">
            <a:extLst>
              <a:ext uri="{FF2B5EF4-FFF2-40B4-BE49-F238E27FC236}">
                <a16:creationId xmlns:a16="http://schemas.microsoft.com/office/drawing/2014/main" id="{EE6AD470-9872-594A-9F6E-C186599AC431}"/>
              </a:ext>
            </a:extLst>
          </p:cNvPr>
          <p:cNvSpPr>
            <a:spLocks noGrp="1"/>
          </p:cNvSpPr>
          <p:nvPr>
            <p:ph type="sldNum" sz="quarter" idx="12"/>
          </p:nvPr>
        </p:nvSpPr>
        <p:spPr/>
        <p:txBody>
          <a:bodyPr/>
          <a:lstStyle/>
          <a:p>
            <a:fld id="{F5A137E7-F180-D043-87BE-208C74AB267C}" type="slidenum">
              <a:rPr lang="en-US" smtClean="0"/>
              <a:pPr/>
              <a:t>48</a:t>
            </a:fld>
            <a:endParaRPr lang="en-US"/>
          </a:p>
        </p:txBody>
      </p:sp>
    </p:spTree>
    <p:extLst>
      <p:ext uri="{BB962C8B-B14F-4D97-AF65-F5344CB8AC3E}">
        <p14:creationId xmlns:p14="http://schemas.microsoft.com/office/powerpoint/2010/main" val="1471695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583C8B-3040-9F42-AA13-75F4A37B4C5E}"/>
              </a:ext>
            </a:extLst>
          </p:cNvPr>
          <p:cNvSpPr>
            <a:spLocks noGrp="1"/>
          </p:cNvSpPr>
          <p:nvPr>
            <p:ph type="title"/>
          </p:nvPr>
        </p:nvSpPr>
        <p:spPr/>
        <p:txBody>
          <a:bodyPr/>
          <a:lstStyle/>
          <a:p>
            <a:pPr algn="l"/>
            <a:r>
              <a:rPr lang="en-US" dirty="0"/>
              <a:t>Convolutional Neural Networks</a:t>
            </a:r>
          </a:p>
        </p:txBody>
      </p:sp>
      <p:sp>
        <p:nvSpPr>
          <p:cNvPr id="7" name="Text Placeholder 6">
            <a:extLst>
              <a:ext uri="{FF2B5EF4-FFF2-40B4-BE49-F238E27FC236}">
                <a16:creationId xmlns:a16="http://schemas.microsoft.com/office/drawing/2014/main" id="{76A7DE72-9459-DE46-A919-361C83CCE83F}"/>
              </a:ext>
            </a:extLst>
          </p:cNvPr>
          <p:cNvSpPr>
            <a:spLocks noGrp="1"/>
          </p:cNvSpPr>
          <p:nvPr>
            <p:ph type="body" idx="1"/>
          </p:nvPr>
        </p:nvSpPr>
        <p:spPr/>
        <p:txBody>
          <a:bodyPr/>
          <a:lstStyle/>
          <a:p>
            <a:r>
              <a:rPr lang="en-US" dirty="0"/>
              <a:t>A short introduction</a:t>
            </a:r>
          </a:p>
        </p:txBody>
      </p:sp>
      <p:sp>
        <p:nvSpPr>
          <p:cNvPr id="4" name="Slide Number Placeholder 3">
            <a:extLst>
              <a:ext uri="{FF2B5EF4-FFF2-40B4-BE49-F238E27FC236}">
                <a16:creationId xmlns:a16="http://schemas.microsoft.com/office/drawing/2014/main" id="{25D5B279-5B6F-6F42-8C56-02674D0FD8A4}"/>
              </a:ext>
            </a:extLst>
          </p:cNvPr>
          <p:cNvSpPr>
            <a:spLocks noGrp="1"/>
          </p:cNvSpPr>
          <p:nvPr>
            <p:ph type="sldNum" sz="quarter" idx="12"/>
          </p:nvPr>
        </p:nvSpPr>
        <p:spPr/>
        <p:txBody>
          <a:bodyPr/>
          <a:lstStyle/>
          <a:p>
            <a:fld id="{F5A137E7-F180-D043-87BE-208C74AB267C}" type="slidenum">
              <a:rPr lang="en-US" smtClean="0"/>
              <a:pPr/>
              <a:t>49</a:t>
            </a:fld>
            <a:endParaRPr lang="en-US"/>
          </a:p>
        </p:txBody>
      </p:sp>
    </p:spTree>
    <p:extLst>
      <p:ext uri="{BB962C8B-B14F-4D97-AF65-F5344CB8AC3E}">
        <p14:creationId xmlns:p14="http://schemas.microsoft.com/office/powerpoint/2010/main" val="369804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3" name="Content Placeholder 2">
            <a:extLst>
              <a:ext uri="{FF2B5EF4-FFF2-40B4-BE49-F238E27FC236}">
                <a16:creationId xmlns:a16="http://schemas.microsoft.com/office/drawing/2014/main" id="{3B345DD7-1297-A74F-8C75-6CE9BA4B3CD8}"/>
              </a:ext>
            </a:extLst>
          </p:cNvPr>
          <p:cNvSpPr>
            <a:spLocks noGrp="1"/>
          </p:cNvSpPr>
          <p:nvPr>
            <p:ph idx="1"/>
          </p:nvPr>
        </p:nvSpPr>
        <p:spPr>
          <a:xfrm>
            <a:off x="838200" y="1825625"/>
            <a:ext cx="3538928" cy="4351338"/>
          </a:xfrm>
        </p:spPr>
        <p:txBody>
          <a:bodyPr>
            <a:noAutofit/>
          </a:bodyPr>
          <a:lstStyle/>
          <a:p>
            <a:r>
              <a:rPr lang="en-US" dirty="0"/>
              <a:t>SIFT is one of most popular </a:t>
            </a:r>
            <a:r>
              <a:rPr lang="en-US" dirty="0">
                <a:solidFill>
                  <a:srgbClr val="C00000"/>
                </a:solidFill>
              </a:rPr>
              <a:t>image feature extraction and description </a:t>
            </a:r>
            <a:r>
              <a:rPr lang="en-US" dirty="0"/>
              <a:t>algorithms</a:t>
            </a:r>
          </a:p>
          <a:p>
            <a:r>
              <a:rPr lang="en-US" dirty="0"/>
              <a:t>SIFT extracts </a:t>
            </a:r>
            <a:r>
              <a:rPr lang="en-US" dirty="0">
                <a:solidFill>
                  <a:srgbClr val="C00000"/>
                </a:solidFill>
              </a:rPr>
              <a:t>feature points</a:t>
            </a:r>
            <a:r>
              <a:rPr lang="en-US" dirty="0"/>
              <a:t> and describe them with a </a:t>
            </a:r>
            <a:r>
              <a:rPr lang="en-US" dirty="0">
                <a:solidFill>
                  <a:srgbClr val="C00000"/>
                </a:solidFill>
              </a:rPr>
              <a:t>scale</a:t>
            </a:r>
            <a:r>
              <a:rPr lang="en-US" dirty="0"/>
              <a:t>, </a:t>
            </a:r>
            <a:r>
              <a:rPr lang="en-US" dirty="0">
                <a:solidFill>
                  <a:srgbClr val="00B050"/>
                </a:solidFill>
              </a:rPr>
              <a:t>illumination</a:t>
            </a:r>
            <a:r>
              <a:rPr lang="en-US" dirty="0"/>
              <a:t>, and </a:t>
            </a:r>
            <a:r>
              <a:rPr lang="en-US" dirty="0">
                <a:solidFill>
                  <a:srgbClr val="0070C0"/>
                </a:solidFill>
              </a:rPr>
              <a:t>rotational</a:t>
            </a:r>
            <a:r>
              <a:rPr lang="en-US" dirty="0"/>
              <a:t> invariant descriptor</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5</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9" name="Picture 2" descr="Image 1">
            <a:extLst>
              <a:ext uri="{FF2B5EF4-FFF2-40B4-BE49-F238E27FC236}">
                <a16:creationId xmlns:a16="http://schemas.microsoft.com/office/drawing/2014/main" id="{6AE7CBCB-16BE-C641-8608-5FB6E5003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900" y="2027933"/>
            <a:ext cx="7531100" cy="37973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44846FD-3805-D942-8115-3A43B120A12C}"/>
              </a:ext>
            </a:extLst>
          </p:cNvPr>
          <p:cNvSpPr/>
          <p:nvPr/>
        </p:nvSpPr>
        <p:spPr>
          <a:xfrm>
            <a:off x="0" y="6550223"/>
            <a:ext cx="8109679" cy="307777"/>
          </a:xfrm>
          <a:prstGeom prst="rect">
            <a:avLst/>
          </a:prstGeom>
        </p:spPr>
        <p:txBody>
          <a:bodyPr wrap="square">
            <a:spAutoFit/>
          </a:bodyPr>
          <a:lstStyle/>
          <a:p>
            <a:r>
              <a:rPr lang="en-US" sz="1400" dirty="0"/>
              <a:t>https://</a:t>
            </a:r>
            <a:r>
              <a:rPr lang="en-US" sz="1400" dirty="0" err="1"/>
              <a:t>www.codeproject.com</a:t>
            </a:r>
            <a:r>
              <a:rPr lang="en-US" sz="1400" dirty="0"/>
              <a:t>/Articles/619039/Bag-of-Features-Descriptor-on-SIFT-Features-with-O</a:t>
            </a:r>
          </a:p>
        </p:txBody>
      </p:sp>
    </p:spTree>
    <p:extLst>
      <p:ext uri="{BB962C8B-B14F-4D97-AF65-F5344CB8AC3E}">
        <p14:creationId xmlns:p14="http://schemas.microsoft.com/office/powerpoint/2010/main" val="2590135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F369-3A92-984C-8154-FA7D78DD77D3}"/>
              </a:ext>
            </a:extLst>
          </p:cNvPr>
          <p:cNvSpPr>
            <a:spLocks noGrp="1"/>
          </p:cNvSpPr>
          <p:nvPr>
            <p:ph type="title"/>
          </p:nvPr>
        </p:nvSpPr>
        <p:spPr/>
        <p:txBody>
          <a:bodyPr/>
          <a:lstStyle/>
          <a:p>
            <a:r>
              <a:rPr lang="en-US" dirty="0"/>
              <a:t>Image as Functions</a:t>
            </a:r>
          </a:p>
        </p:txBody>
      </p:sp>
      <p:sp>
        <p:nvSpPr>
          <p:cNvPr id="4" name="Slide Number Placeholder 3">
            <a:extLst>
              <a:ext uri="{FF2B5EF4-FFF2-40B4-BE49-F238E27FC236}">
                <a16:creationId xmlns:a16="http://schemas.microsoft.com/office/drawing/2014/main" id="{07811A7C-17B8-EC4A-B3E2-98EADEB45456}"/>
              </a:ext>
            </a:extLst>
          </p:cNvPr>
          <p:cNvSpPr>
            <a:spLocks noGrp="1"/>
          </p:cNvSpPr>
          <p:nvPr>
            <p:ph type="sldNum" sz="quarter" idx="12"/>
          </p:nvPr>
        </p:nvSpPr>
        <p:spPr/>
        <p:txBody>
          <a:bodyPr/>
          <a:lstStyle/>
          <a:p>
            <a:fld id="{F5A137E7-F180-D043-87BE-208C74AB267C}" type="slidenum">
              <a:rPr lang="en-US" smtClean="0"/>
              <a:pPr/>
              <a:t>50</a:t>
            </a:fld>
            <a:endParaRPr lang="en-US"/>
          </a:p>
        </p:txBody>
      </p:sp>
      <p:sp>
        <p:nvSpPr>
          <p:cNvPr id="5" name="Rectangle 4">
            <a:extLst>
              <a:ext uri="{FF2B5EF4-FFF2-40B4-BE49-F238E27FC236}">
                <a16:creationId xmlns:a16="http://schemas.microsoft.com/office/drawing/2014/main" id="{4088498A-0DEC-614C-81EA-D776D3AD92A1}"/>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6" name="Picture 4" descr="Color Pixel Values">
            <a:extLst>
              <a:ext uri="{FF2B5EF4-FFF2-40B4-BE49-F238E27FC236}">
                <a16:creationId xmlns:a16="http://schemas.microsoft.com/office/drawing/2014/main" id="{1AA847E1-3AD5-E843-917B-79689145B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471" y="2278955"/>
            <a:ext cx="5567129" cy="316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25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F369-3A92-984C-8154-FA7D78DD77D3}"/>
              </a:ext>
            </a:extLst>
          </p:cNvPr>
          <p:cNvSpPr>
            <a:spLocks noGrp="1"/>
          </p:cNvSpPr>
          <p:nvPr>
            <p:ph type="title"/>
          </p:nvPr>
        </p:nvSpPr>
        <p:spPr/>
        <p:txBody>
          <a:bodyPr/>
          <a:lstStyle/>
          <a:p>
            <a:r>
              <a:rPr lang="en-US" dirty="0"/>
              <a:t>Image as Functions</a:t>
            </a:r>
          </a:p>
        </p:txBody>
      </p:sp>
      <p:sp>
        <p:nvSpPr>
          <p:cNvPr id="4" name="Slide Number Placeholder 3">
            <a:extLst>
              <a:ext uri="{FF2B5EF4-FFF2-40B4-BE49-F238E27FC236}">
                <a16:creationId xmlns:a16="http://schemas.microsoft.com/office/drawing/2014/main" id="{07811A7C-17B8-EC4A-B3E2-98EADEB45456}"/>
              </a:ext>
            </a:extLst>
          </p:cNvPr>
          <p:cNvSpPr>
            <a:spLocks noGrp="1"/>
          </p:cNvSpPr>
          <p:nvPr>
            <p:ph type="sldNum" sz="quarter" idx="12"/>
          </p:nvPr>
        </p:nvSpPr>
        <p:spPr/>
        <p:txBody>
          <a:bodyPr/>
          <a:lstStyle/>
          <a:p>
            <a:fld id="{F5A137E7-F180-D043-87BE-208C74AB267C}" type="slidenum">
              <a:rPr lang="en-US" smtClean="0"/>
              <a:pPr/>
              <a:t>51</a:t>
            </a:fld>
            <a:endParaRPr lang="en-US"/>
          </a:p>
        </p:txBody>
      </p:sp>
      <p:sp>
        <p:nvSpPr>
          <p:cNvPr id="5" name="Rectangle 4">
            <a:extLst>
              <a:ext uri="{FF2B5EF4-FFF2-40B4-BE49-F238E27FC236}">
                <a16:creationId xmlns:a16="http://schemas.microsoft.com/office/drawing/2014/main" id="{4088498A-0DEC-614C-81EA-D776D3AD92A1}"/>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1026" name="Picture 2" descr="Matrix of Pixel Values">
            <a:extLst>
              <a:ext uri="{FF2B5EF4-FFF2-40B4-BE49-F238E27FC236}">
                <a16:creationId xmlns:a16="http://schemas.microsoft.com/office/drawing/2014/main" id="{AE12F03F-24DD-9F44-922A-AEA7C03E9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2278955"/>
            <a:ext cx="894080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092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50D0C9-48FB-FB46-969E-EE258A7AB268}"/>
              </a:ext>
            </a:extLst>
          </p:cNvPr>
          <p:cNvSpPr>
            <a:spLocks noGrp="1"/>
          </p:cNvSpPr>
          <p:nvPr>
            <p:ph type="title"/>
          </p:nvPr>
        </p:nvSpPr>
        <p:spPr/>
        <p:txBody>
          <a:bodyPr/>
          <a:lstStyle/>
          <a:p>
            <a:r>
              <a:rPr lang="en-US" dirty="0"/>
              <a:t>Image Classification with Dense Layers</a:t>
            </a:r>
          </a:p>
        </p:txBody>
      </p:sp>
      <p:sp>
        <p:nvSpPr>
          <p:cNvPr id="8" name="Content Placeholder 7">
            <a:extLst>
              <a:ext uri="{FF2B5EF4-FFF2-40B4-BE49-F238E27FC236}">
                <a16:creationId xmlns:a16="http://schemas.microsoft.com/office/drawing/2014/main" id="{155C85BF-F52C-454F-9EAB-B9F7C71A3E34}"/>
              </a:ext>
            </a:extLst>
          </p:cNvPr>
          <p:cNvSpPr>
            <a:spLocks noGrp="1"/>
          </p:cNvSpPr>
          <p:nvPr>
            <p:ph idx="1"/>
          </p:nvPr>
        </p:nvSpPr>
        <p:spPr>
          <a:xfrm>
            <a:off x="838200" y="1825625"/>
            <a:ext cx="3965294" cy="4351338"/>
          </a:xfrm>
        </p:spPr>
        <p:txBody>
          <a:bodyPr/>
          <a:lstStyle/>
          <a:p>
            <a:r>
              <a:rPr lang="en-US" dirty="0"/>
              <a:t>How many parameters do we need?</a:t>
            </a:r>
          </a:p>
          <a:p>
            <a:pPr lvl="1"/>
            <a:r>
              <a:rPr lang="en-US" dirty="0"/>
              <a:t>Two hidden layers</a:t>
            </a:r>
          </a:p>
          <a:p>
            <a:pPr lvl="1"/>
            <a:r>
              <a:rPr lang="en-US" dirty="0"/>
              <a:t>Fully connected</a:t>
            </a:r>
          </a:p>
          <a:p>
            <a:pPr lvl="1"/>
            <a:r>
              <a:rPr lang="en-US" dirty="0"/>
              <a:t>Assuming a 28 x 28 image, 3 channels (RGB), 2 layers, 1,000 neuron each</a:t>
            </a:r>
          </a:p>
          <a:p>
            <a:pPr lvl="2"/>
            <a:r>
              <a:rPr lang="en-US" dirty="0"/>
              <a:t>28 x 28 x 3 x 1000 +</a:t>
            </a:r>
            <a:r>
              <a:rPr lang="zh-TW" altLang="en-US" dirty="0"/>
              <a:t> </a:t>
            </a:r>
            <a:r>
              <a:rPr lang="en-US" altLang="zh-TW" dirty="0"/>
              <a:t>1000 x 1000 +</a:t>
            </a:r>
            <a:r>
              <a:rPr lang="en-US" dirty="0"/>
              <a:t> 2 x 1000 = 3.3M!</a:t>
            </a:r>
          </a:p>
          <a:p>
            <a:endParaRPr lang="en-US" dirty="0"/>
          </a:p>
          <a:p>
            <a:endParaRPr lang="en-US" dirty="0"/>
          </a:p>
        </p:txBody>
      </p:sp>
      <p:sp>
        <p:nvSpPr>
          <p:cNvPr id="4" name="Slide Number Placeholder 3">
            <a:extLst>
              <a:ext uri="{FF2B5EF4-FFF2-40B4-BE49-F238E27FC236}">
                <a16:creationId xmlns:a16="http://schemas.microsoft.com/office/drawing/2014/main" id="{0F6D91C2-DB23-2A44-A727-ED884FD14402}"/>
              </a:ext>
            </a:extLst>
          </p:cNvPr>
          <p:cNvSpPr>
            <a:spLocks noGrp="1"/>
          </p:cNvSpPr>
          <p:nvPr>
            <p:ph type="sldNum" sz="quarter" idx="12"/>
          </p:nvPr>
        </p:nvSpPr>
        <p:spPr/>
        <p:txBody>
          <a:bodyPr/>
          <a:lstStyle/>
          <a:p>
            <a:fld id="{F5A137E7-F180-D043-87BE-208C74AB267C}" type="slidenum">
              <a:rPr lang="en-US" smtClean="0"/>
              <a:pPr/>
              <a:t>52</a:t>
            </a:fld>
            <a:endParaRPr lang="en-US"/>
          </a:p>
        </p:txBody>
      </p:sp>
      <p:pic>
        <p:nvPicPr>
          <p:cNvPr id="5" name="Picture 2">
            <a:extLst>
              <a:ext uri="{FF2B5EF4-FFF2-40B4-BE49-F238E27FC236}">
                <a16:creationId xmlns:a16="http://schemas.microsoft.com/office/drawing/2014/main" id="{316607E8-F8A8-EA4F-9D1A-6321DB645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096" y="1690688"/>
            <a:ext cx="7135007" cy="45368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21266C-924A-2542-BF27-A823883CCD0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2448659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50D0C9-48FB-FB46-969E-EE258A7AB268}"/>
              </a:ext>
            </a:extLst>
          </p:cNvPr>
          <p:cNvSpPr>
            <a:spLocks noGrp="1"/>
          </p:cNvSpPr>
          <p:nvPr>
            <p:ph type="title"/>
          </p:nvPr>
        </p:nvSpPr>
        <p:spPr/>
        <p:txBody>
          <a:bodyPr/>
          <a:lstStyle/>
          <a:p>
            <a:r>
              <a:rPr lang="en-US" dirty="0"/>
              <a:t>Image Classification with Dense Layers</a:t>
            </a:r>
          </a:p>
        </p:txBody>
      </p:sp>
      <p:sp>
        <p:nvSpPr>
          <p:cNvPr id="8" name="Content Placeholder 7">
            <a:extLst>
              <a:ext uri="{FF2B5EF4-FFF2-40B4-BE49-F238E27FC236}">
                <a16:creationId xmlns:a16="http://schemas.microsoft.com/office/drawing/2014/main" id="{155C85BF-F52C-454F-9EAB-B9F7C71A3E34}"/>
              </a:ext>
            </a:extLst>
          </p:cNvPr>
          <p:cNvSpPr>
            <a:spLocks noGrp="1"/>
          </p:cNvSpPr>
          <p:nvPr>
            <p:ph idx="1"/>
          </p:nvPr>
        </p:nvSpPr>
        <p:spPr>
          <a:xfrm>
            <a:off x="838200" y="1825625"/>
            <a:ext cx="3965294" cy="4351338"/>
          </a:xfrm>
        </p:spPr>
        <p:txBody>
          <a:bodyPr>
            <a:normAutofit/>
          </a:bodyPr>
          <a:lstStyle/>
          <a:p>
            <a:r>
              <a:rPr lang="en-US" dirty="0"/>
              <a:t>Spatial structure is not used</a:t>
            </a:r>
          </a:p>
          <a:p>
            <a:pPr lvl="1"/>
            <a:r>
              <a:rPr lang="en-US" dirty="0"/>
              <a:t>Spatial relations between pixel values</a:t>
            </a:r>
          </a:p>
          <a:p>
            <a:r>
              <a:rPr lang="en-US" dirty="0"/>
              <a:t>The input image is “flattened” </a:t>
            </a:r>
          </a:p>
          <a:p>
            <a:pPr lvl="1"/>
            <a:r>
              <a:rPr lang="en-US" dirty="0"/>
              <a:t>From 2D pixels to 1D inputs</a:t>
            </a:r>
          </a:p>
        </p:txBody>
      </p:sp>
      <p:sp>
        <p:nvSpPr>
          <p:cNvPr id="4" name="Slide Number Placeholder 3">
            <a:extLst>
              <a:ext uri="{FF2B5EF4-FFF2-40B4-BE49-F238E27FC236}">
                <a16:creationId xmlns:a16="http://schemas.microsoft.com/office/drawing/2014/main" id="{0F6D91C2-DB23-2A44-A727-ED884FD14402}"/>
              </a:ext>
            </a:extLst>
          </p:cNvPr>
          <p:cNvSpPr>
            <a:spLocks noGrp="1"/>
          </p:cNvSpPr>
          <p:nvPr>
            <p:ph type="sldNum" sz="quarter" idx="12"/>
          </p:nvPr>
        </p:nvSpPr>
        <p:spPr/>
        <p:txBody>
          <a:bodyPr/>
          <a:lstStyle/>
          <a:p>
            <a:fld id="{F5A137E7-F180-D043-87BE-208C74AB267C}" type="slidenum">
              <a:rPr lang="en-US" smtClean="0"/>
              <a:pPr/>
              <a:t>53</a:t>
            </a:fld>
            <a:endParaRPr lang="en-US"/>
          </a:p>
        </p:txBody>
      </p:sp>
      <p:pic>
        <p:nvPicPr>
          <p:cNvPr id="5" name="Picture 2">
            <a:extLst>
              <a:ext uri="{FF2B5EF4-FFF2-40B4-BE49-F238E27FC236}">
                <a16:creationId xmlns:a16="http://schemas.microsoft.com/office/drawing/2014/main" id="{316607E8-F8A8-EA4F-9D1A-6321DB645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096" y="1690688"/>
            <a:ext cx="7135007" cy="45368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21266C-924A-2542-BF27-A823883CCD0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1002680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7344-140F-9045-96B6-8949D66255AF}"/>
              </a:ext>
            </a:extLst>
          </p:cNvPr>
          <p:cNvSpPr>
            <a:spLocks noGrp="1"/>
          </p:cNvSpPr>
          <p:nvPr>
            <p:ph type="title"/>
          </p:nvPr>
        </p:nvSpPr>
        <p:spPr/>
        <p:txBody>
          <a:bodyPr/>
          <a:lstStyle/>
          <a:p>
            <a:r>
              <a:rPr lang="en-US" dirty="0"/>
              <a:t>Image Filters, Convolution, Kernel</a:t>
            </a:r>
          </a:p>
        </p:txBody>
      </p:sp>
      <p:sp>
        <p:nvSpPr>
          <p:cNvPr id="3" name="Content Placeholder 2">
            <a:extLst>
              <a:ext uri="{FF2B5EF4-FFF2-40B4-BE49-F238E27FC236}">
                <a16:creationId xmlns:a16="http://schemas.microsoft.com/office/drawing/2014/main" id="{9B2D9FD8-B776-5347-AADE-96D7181E5FA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B79D09D-24D2-5242-B7F0-D784FD80B05E}"/>
              </a:ext>
            </a:extLst>
          </p:cNvPr>
          <p:cNvSpPr>
            <a:spLocks noGrp="1"/>
          </p:cNvSpPr>
          <p:nvPr>
            <p:ph type="sldNum" sz="quarter" idx="12"/>
          </p:nvPr>
        </p:nvSpPr>
        <p:spPr/>
        <p:txBody>
          <a:bodyPr/>
          <a:lstStyle/>
          <a:p>
            <a:fld id="{F5A137E7-F180-D043-87BE-208C74AB267C}" type="slidenum">
              <a:rPr lang="en-US" smtClean="0"/>
              <a:pPr/>
              <a:t>54</a:t>
            </a:fld>
            <a:endParaRPr lang="en-US"/>
          </a:p>
        </p:txBody>
      </p:sp>
      <p:sp>
        <p:nvSpPr>
          <p:cNvPr id="7" name="Rectangle 6">
            <a:extLst>
              <a:ext uri="{FF2B5EF4-FFF2-40B4-BE49-F238E27FC236}">
                <a16:creationId xmlns:a16="http://schemas.microsoft.com/office/drawing/2014/main" id="{A4145EEF-9066-894C-8B4E-F46B23BE0ECE}"/>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4102" name="Picture 6" descr="Sharpening">
            <a:extLst>
              <a:ext uri="{FF2B5EF4-FFF2-40B4-BE49-F238E27FC236}">
                <a16:creationId xmlns:a16="http://schemas.microsoft.com/office/drawing/2014/main" id="{36FD492C-A0FF-CA42-9696-D2BD364DB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63" y="1825625"/>
            <a:ext cx="8545773" cy="4134908"/>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5" descr="Shape&#10;&#10;Description automatically generated">
            <a:extLst>
              <a:ext uri="{FF2B5EF4-FFF2-40B4-BE49-F238E27FC236}">
                <a16:creationId xmlns:a16="http://schemas.microsoft.com/office/drawing/2014/main" id="{12857959-084E-214F-9387-9FFFAE36B466}"/>
              </a:ext>
            </a:extLst>
          </p:cNvPr>
          <p:cNvPicPr>
            <a:picLocks noChangeAspect="1"/>
          </p:cNvPicPr>
          <p:nvPr/>
        </p:nvPicPr>
        <p:blipFill>
          <a:blip r:embed="rId3"/>
          <a:stretch>
            <a:fillRect/>
          </a:stretch>
        </p:blipFill>
        <p:spPr>
          <a:xfrm>
            <a:off x="9213848" y="2215354"/>
            <a:ext cx="2894220" cy="3290890"/>
          </a:xfrm>
          <a:prstGeom prst="rect">
            <a:avLst/>
          </a:prstGeom>
        </p:spPr>
      </p:pic>
    </p:spTree>
    <p:extLst>
      <p:ext uri="{BB962C8B-B14F-4D97-AF65-F5344CB8AC3E}">
        <p14:creationId xmlns:p14="http://schemas.microsoft.com/office/powerpoint/2010/main" val="618549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7344-140F-9045-96B6-8949D66255AF}"/>
              </a:ext>
            </a:extLst>
          </p:cNvPr>
          <p:cNvSpPr>
            <a:spLocks noGrp="1"/>
          </p:cNvSpPr>
          <p:nvPr>
            <p:ph type="title"/>
          </p:nvPr>
        </p:nvSpPr>
        <p:spPr/>
        <p:txBody>
          <a:bodyPr/>
          <a:lstStyle/>
          <a:p>
            <a:r>
              <a:rPr lang="en-US" dirty="0"/>
              <a:t>Image Filters, Convolution, Kernel</a:t>
            </a:r>
          </a:p>
        </p:txBody>
      </p:sp>
      <p:sp>
        <p:nvSpPr>
          <p:cNvPr id="3" name="Content Placeholder 2">
            <a:extLst>
              <a:ext uri="{FF2B5EF4-FFF2-40B4-BE49-F238E27FC236}">
                <a16:creationId xmlns:a16="http://schemas.microsoft.com/office/drawing/2014/main" id="{9B2D9FD8-B776-5347-AADE-96D7181E5FA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B79D09D-24D2-5242-B7F0-D784FD80B05E}"/>
              </a:ext>
            </a:extLst>
          </p:cNvPr>
          <p:cNvSpPr>
            <a:spLocks noGrp="1"/>
          </p:cNvSpPr>
          <p:nvPr>
            <p:ph type="sldNum" sz="quarter" idx="12"/>
          </p:nvPr>
        </p:nvSpPr>
        <p:spPr/>
        <p:txBody>
          <a:bodyPr/>
          <a:lstStyle/>
          <a:p>
            <a:fld id="{F5A137E7-F180-D043-87BE-208C74AB267C}" type="slidenum">
              <a:rPr lang="en-US" smtClean="0"/>
              <a:pPr/>
              <a:t>55</a:t>
            </a:fld>
            <a:endParaRPr lang="en-US"/>
          </a:p>
        </p:txBody>
      </p:sp>
      <p:sp>
        <p:nvSpPr>
          <p:cNvPr id="7" name="Rectangle 6">
            <a:extLst>
              <a:ext uri="{FF2B5EF4-FFF2-40B4-BE49-F238E27FC236}">
                <a16:creationId xmlns:a16="http://schemas.microsoft.com/office/drawing/2014/main" id="{A4145EEF-9066-894C-8B4E-F46B23BE0ECE}"/>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6146" name="Picture 2" descr="Sharpening">
            <a:extLst>
              <a:ext uri="{FF2B5EF4-FFF2-40B4-BE49-F238E27FC236}">
                <a16:creationId xmlns:a16="http://schemas.microsoft.com/office/drawing/2014/main" id="{5826E853-6184-8D44-BD41-2F21FDA08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63" y="1825625"/>
            <a:ext cx="8962120" cy="3559175"/>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5" descr="Shape&#10;&#10;Description automatically generated">
            <a:extLst>
              <a:ext uri="{FF2B5EF4-FFF2-40B4-BE49-F238E27FC236}">
                <a16:creationId xmlns:a16="http://schemas.microsoft.com/office/drawing/2014/main" id="{8AF810A2-0836-7247-BFC7-37359FC16249}"/>
              </a:ext>
            </a:extLst>
          </p:cNvPr>
          <p:cNvPicPr>
            <a:picLocks noChangeAspect="1"/>
          </p:cNvPicPr>
          <p:nvPr/>
        </p:nvPicPr>
        <p:blipFill>
          <a:blip r:embed="rId3"/>
          <a:stretch>
            <a:fillRect/>
          </a:stretch>
        </p:blipFill>
        <p:spPr>
          <a:xfrm>
            <a:off x="9213848" y="2215354"/>
            <a:ext cx="2894220" cy="3290890"/>
          </a:xfrm>
          <a:prstGeom prst="rect">
            <a:avLst/>
          </a:prstGeom>
        </p:spPr>
      </p:pic>
    </p:spTree>
    <p:extLst>
      <p:ext uri="{BB962C8B-B14F-4D97-AF65-F5344CB8AC3E}">
        <p14:creationId xmlns:p14="http://schemas.microsoft.com/office/powerpoint/2010/main" val="838220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2DC5-CA93-8D4D-A428-3C9008350D48}"/>
              </a:ext>
            </a:extLst>
          </p:cNvPr>
          <p:cNvSpPr>
            <a:spLocks noGrp="1"/>
          </p:cNvSpPr>
          <p:nvPr>
            <p:ph type="title"/>
          </p:nvPr>
        </p:nvSpPr>
        <p:spPr/>
        <p:txBody>
          <a:bodyPr/>
          <a:lstStyle/>
          <a:p>
            <a:r>
              <a:rPr lang="en-US" dirty="0"/>
              <a:t>Image Filters, Convolution, Kernel</a:t>
            </a:r>
          </a:p>
        </p:txBody>
      </p:sp>
      <p:sp>
        <p:nvSpPr>
          <p:cNvPr id="3" name="Content Placeholder 2">
            <a:extLst>
              <a:ext uri="{FF2B5EF4-FFF2-40B4-BE49-F238E27FC236}">
                <a16:creationId xmlns:a16="http://schemas.microsoft.com/office/drawing/2014/main" id="{DE975BFB-375E-F14A-8682-C6ACFAF99D6A}"/>
              </a:ext>
            </a:extLst>
          </p:cNvPr>
          <p:cNvSpPr>
            <a:spLocks noGrp="1"/>
          </p:cNvSpPr>
          <p:nvPr>
            <p:ph idx="1"/>
          </p:nvPr>
        </p:nvSpPr>
        <p:spPr>
          <a:xfrm>
            <a:off x="4614599" y="1859475"/>
            <a:ext cx="6739201" cy="4351338"/>
          </a:xfrm>
        </p:spPr>
        <p:txBody>
          <a:bodyPr>
            <a:normAutofit/>
          </a:bodyPr>
          <a:lstStyle/>
          <a:p>
            <a:r>
              <a:rPr lang="en-US" sz="2400" dirty="0"/>
              <a:t>Apply a convolution kernel on the image to generate another image</a:t>
            </a:r>
          </a:p>
          <a:p>
            <a:r>
              <a:rPr lang="en-US" sz="2400" dirty="0"/>
              <a:t>The output image can have </a:t>
            </a:r>
            <a:r>
              <a:rPr lang="en-US" sz="2400" dirty="0">
                <a:solidFill>
                  <a:srgbClr val="C00000"/>
                </a:solidFill>
              </a:rPr>
              <a:t>a different size </a:t>
            </a:r>
            <a:r>
              <a:rPr lang="en-US" sz="2400" dirty="0"/>
              <a:t>from the input image, depending on the kernel sizes/types, stride sizes, and padding methods</a:t>
            </a:r>
          </a:p>
        </p:txBody>
      </p:sp>
      <p:sp>
        <p:nvSpPr>
          <p:cNvPr id="4" name="Slide Number Placeholder 3">
            <a:extLst>
              <a:ext uri="{FF2B5EF4-FFF2-40B4-BE49-F238E27FC236}">
                <a16:creationId xmlns:a16="http://schemas.microsoft.com/office/drawing/2014/main" id="{B4D73F88-66E8-F744-B552-1F8BE0514AF3}"/>
              </a:ext>
            </a:extLst>
          </p:cNvPr>
          <p:cNvSpPr>
            <a:spLocks noGrp="1"/>
          </p:cNvSpPr>
          <p:nvPr>
            <p:ph type="sldNum" sz="quarter" idx="12"/>
          </p:nvPr>
        </p:nvSpPr>
        <p:spPr/>
        <p:txBody>
          <a:bodyPr/>
          <a:lstStyle/>
          <a:p>
            <a:fld id="{F5A137E7-F180-D043-87BE-208C74AB267C}" type="slidenum">
              <a:rPr lang="en-US" smtClean="0"/>
              <a:pPr/>
              <a:t>56</a:t>
            </a:fld>
            <a:endParaRPr lang="en-US" dirty="0"/>
          </a:p>
        </p:txBody>
      </p:sp>
      <p:pic>
        <p:nvPicPr>
          <p:cNvPr id="5" name="Picture 2" descr="Matrix of Pixel Values">
            <a:extLst>
              <a:ext uri="{FF2B5EF4-FFF2-40B4-BE49-F238E27FC236}">
                <a16:creationId xmlns:a16="http://schemas.microsoft.com/office/drawing/2014/main" id="{7B867FBA-B80B-CB40-AF65-F12C578F2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012"/>
          <a:stretch/>
        </p:blipFill>
        <p:spPr bwMode="auto">
          <a:xfrm>
            <a:off x="706206" y="1479486"/>
            <a:ext cx="3711969" cy="47801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F696652-E201-F548-B792-AF441C08F6DE}"/>
              </a:ext>
            </a:extLst>
          </p:cNvPr>
          <p:cNvSpPr/>
          <p:nvPr/>
        </p:nvSpPr>
        <p:spPr>
          <a:xfrm>
            <a:off x="723466" y="1484401"/>
            <a:ext cx="885820" cy="914669"/>
          </a:xfrm>
          <a:prstGeom prst="rect">
            <a:avLst/>
          </a:prstGeom>
          <a:solidFill>
            <a:srgbClr val="C00000">
              <a:alpha val="4097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DCBC9A13-884C-E043-BF9F-D8AAE5B270C8}"/>
              </a:ext>
            </a:extLst>
          </p:cNvPr>
          <p:cNvGraphicFramePr>
            <a:graphicFrameLocks noGrp="1"/>
          </p:cNvGraphicFramePr>
          <p:nvPr>
            <p:extLst>
              <p:ext uri="{D42A27DB-BD31-4B8C-83A1-F6EECF244321}">
                <p14:modId xmlns:p14="http://schemas.microsoft.com/office/powerpoint/2010/main" val="2647580407"/>
              </p:ext>
            </p:extLst>
          </p:nvPr>
        </p:nvGraphicFramePr>
        <p:xfrm>
          <a:off x="4675854" y="4393280"/>
          <a:ext cx="1420148" cy="1828800"/>
        </p:xfrm>
        <a:graphic>
          <a:graphicData uri="http://schemas.openxmlformats.org/drawingml/2006/table">
            <a:tbl>
              <a:tblPr firstRow="1" bandRow="1">
                <a:tableStyleId>{5C22544A-7EE6-4342-B048-85BDC9FD1C3A}</a:tableStyleId>
              </a:tblPr>
              <a:tblGrid>
                <a:gridCol w="355037">
                  <a:extLst>
                    <a:ext uri="{9D8B030D-6E8A-4147-A177-3AD203B41FA5}">
                      <a16:colId xmlns:a16="http://schemas.microsoft.com/office/drawing/2014/main" val="2565114605"/>
                    </a:ext>
                  </a:extLst>
                </a:gridCol>
                <a:gridCol w="355037">
                  <a:extLst>
                    <a:ext uri="{9D8B030D-6E8A-4147-A177-3AD203B41FA5}">
                      <a16:colId xmlns:a16="http://schemas.microsoft.com/office/drawing/2014/main" val="3270441453"/>
                    </a:ext>
                  </a:extLst>
                </a:gridCol>
                <a:gridCol w="355037">
                  <a:extLst>
                    <a:ext uri="{9D8B030D-6E8A-4147-A177-3AD203B41FA5}">
                      <a16:colId xmlns:a16="http://schemas.microsoft.com/office/drawing/2014/main" val="408562418"/>
                    </a:ext>
                  </a:extLst>
                </a:gridCol>
                <a:gridCol w="355037">
                  <a:extLst>
                    <a:ext uri="{9D8B030D-6E8A-4147-A177-3AD203B41FA5}">
                      <a16:colId xmlns:a16="http://schemas.microsoft.com/office/drawing/2014/main" val="2484346190"/>
                    </a:ext>
                  </a:extLst>
                </a:gridCol>
              </a:tblGrid>
              <a:tr h="26511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5465231"/>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497169309"/>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156125"/>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486085"/>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930148"/>
                  </a:ext>
                </a:extLst>
              </a:tr>
            </a:tbl>
          </a:graphicData>
        </a:graphic>
      </p:graphicFrame>
      <p:sp>
        <p:nvSpPr>
          <p:cNvPr id="10" name="Rectangle 9">
            <a:extLst>
              <a:ext uri="{FF2B5EF4-FFF2-40B4-BE49-F238E27FC236}">
                <a16:creationId xmlns:a16="http://schemas.microsoft.com/office/drawing/2014/main" id="{A44E5E4E-B4D2-164D-B5FD-B5972D04382A}"/>
              </a:ext>
            </a:extLst>
          </p:cNvPr>
          <p:cNvSpPr/>
          <p:nvPr/>
        </p:nvSpPr>
        <p:spPr>
          <a:xfrm>
            <a:off x="1609286" y="2347714"/>
            <a:ext cx="885820" cy="914669"/>
          </a:xfrm>
          <a:prstGeom prst="rect">
            <a:avLst/>
          </a:prstGeom>
          <a:solidFill>
            <a:srgbClr val="00B050">
              <a:alpha val="4097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57586C-4416-A04F-99DC-AB3F9DB919BE}"/>
              </a:ext>
            </a:extLst>
          </p:cNvPr>
          <p:cNvSpPr/>
          <p:nvPr/>
        </p:nvSpPr>
        <p:spPr>
          <a:xfrm>
            <a:off x="3380926" y="2399070"/>
            <a:ext cx="885820" cy="914669"/>
          </a:xfrm>
          <a:prstGeom prst="rect">
            <a:avLst/>
          </a:prstGeom>
          <a:solidFill>
            <a:schemeClr val="accent1">
              <a:alpha val="4097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94F00C-CBE2-1447-B83A-7EB6CC4B72D4}"/>
              </a:ext>
            </a:extLst>
          </p:cNvPr>
          <p:cNvSpPr txBox="1"/>
          <p:nvPr/>
        </p:nvSpPr>
        <p:spPr>
          <a:xfrm>
            <a:off x="6717688" y="4471713"/>
            <a:ext cx="336263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Each cell in the output image summarizes a 3 x 3 area in the original image</a:t>
            </a:r>
          </a:p>
          <a:p>
            <a:pPr marL="285750" indent="-285750">
              <a:buFont typeface="Arial" panose="020B0604020202020204" pitchFamily="34" charset="0"/>
              <a:buChar char="•"/>
            </a:pPr>
            <a:r>
              <a:rPr lang="en-US" dirty="0"/>
              <a:t>The same summarization operation for every cell, e.g., use the average intensity</a:t>
            </a:r>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5E8D2908-CF9B-C84C-B9C2-8D0D3E59E739}"/>
              </a:ext>
            </a:extLst>
          </p:cNvPr>
          <p:cNvSpPr txBox="1"/>
          <p:nvPr/>
        </p:nvSpPr>
        <p:spPr>
          <a:xfrm>
            <a:off x="2136210" y="6271086"/>
            <a:ext cx="857927" cy="369332"/>
          </a:xfrm>
          <a:prstGeom prst="rect">
            <a:avLst/>
          </a:prstGeom>
          <a:noFill/>
        </p:spPr>
        <p:txBody>
          <a:bodyPr wrap="none" rtlCol="0">
            <a:spAutoFit/>
          </a:bodyPr>
          <a:lstStyle/>
          <a:p>
            <a:r>
              <a:rPr lang="en-US" dirty="0"/>
              <a:t>16 x 12</a:t>
            </a:r>
          </a:p>
        </p:txBody>
      </p:sp>
      <p:sp>
        <p:nvSpPr>
          <p:cNvPr id="17" name="TextBox 16">
            <a:extLst>
              <a:ext uri="{FF2B5EF4-FFF2-40B4-BE49-F238E27FC236}">
                <a16:creationId xmlns:a16="http://schemas.microsoft.com/office/drawing/2014/main" id="{7AD058BA-18F8-344A-A8BE-A4D22DCFBB55}"/>
              </a:ext>
            </a:extLst>
          </p:cNvPr>
          <p:cNvSpPr txBox="1"/>
          <p:nvPr/>
        </p:nvSpPr>
        <p:spPr>
          <a:xfrm>
            <a:off x="5411046" y="6318372"/>
            <a:ext cx="623889" cy="369332"/>
          </a:xfrm>
          <a:prstGeom prst="rect">
            <a:avLst/>
          </a:prstGeom>
          <a:noFill/>
        </p:spPr>
        <p:txBody>
          <a:bodyPr wrap="none" rtlCol="0">
            <a:spAutoFit/>
          </a:bodyPr>
          <a:lstStyle/>
          <a:p>
            <a:r>
              <a:rPr lang="en-US" dirty="0"/>
              <a:t>5 x 4</a:t>
            </a:r>
          </a:p>
        </p:txBody>
      </p:sp>
      <p:sp>
        <p:nvSpPr>
          <p:cNvPr id="18" name="Rectangle 17">
            <a:extLst>
              <a:ext uri="{FF2B5EF4-FFF2-40B4-BE49-F238E27FC236}">
                <a16:creationId xmlns:a16="http://schemas.microsoft.com/office/drawing/2014/main" id="{D463C0A4-FCC5-2B4D-8D73-2B673C9FCCFA}"/>
              </a:ext>
            </a:extLst>
          </p:cNvPr>
          <p:cNvSpPr/>
          <p:nvPr/>
        </p:nvSpPr>
        <p:spPr>
          <a:xfrm>
            <a:off x="8520033" y="6571468"/>
            <a:ext cx="3671967" cy="307777"/>
          </a:xfrm>
          <a:prstGeom prst="rect">
            <a:avLst/>
          </a:prstGeom>
        </p:spPr>
        <p:txBody>
          <a:bodyPr wrap="none">
            <a:spAutoFit/>
          </a:bodyPr>
          <a:lstStyle/>
          <a:p>
            <a:r>
              <a:rPr lang="en-US" sz="1400" dirty="0"/>
              <a:t>https://</a:t>
            </a:r>
            <a:r>
              <a:rPr lang="en-US" sz="1400" dirty="0" err="1"/>
              <a:t>github.com</a:t>
            </a:r>
            <a:r>
              <a:rPr lang="en-US" sz="1400" dirty="0"/>
              <a:t>/</a:t>
            </a:r>
            <a:r>
              <a:rPr lang="en-US" sz="1400" dirty="0" err="1"/>
              <a:t>vdumoulin</a:t>
            </a:r>
            <a:r>
              <a:rPr lang="en-US" sz="1400" dirty="0"/>
              <a:t>/</a:t>
            </a:r>
            <a:r>
              <a:rPr lang="en-US" sz="1400" dirty="0" err="1"/>
              <a:t>conv_arithmetic</a:t>
            </a:r>
            <a:endParaRPr lang="en-US" sz="1400" dirty="0"/>
          </a:p>
        </p:txBody>
      </p:sp>
    </p:spTree>
    <p:extLst>
      <p:ext uri="{BB962C8B-B14F-4D97-AF65-F5344CB8AC3E}">
        <p14:creationId xmlns:p14="http://schemas.microsoft.com/office/powerpoint/2010/main" val="3267035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89AD-FC67-2C4C-A56B-5ADA86805DCE}"/>
              </a:ext>
            </a:extLst>
          </p:cNvPr>
          <p:cNvSpPr>
            <a:spLocks noGrp="1"/>
          </p:cNvSpPr>
          <p:nvPr>
            <p:ph type="title"/>
          </p:nvPr>
        </p:nvSpPr>
        <p:spPr/>
        <p:txBody>
          <a:bodyPr>
            <a:normAutofit/>
          </a:bodyPr>
          <a:lstStyle/>
          <a:p>
            <a:r>
              <a:rPr lang="en-US" dirty="0"/>
              <a:t>Strides</a:t>
            </a:r>
          </a:p>
        </p:txBody>
      </p:sp>
      <p:sp>
        <p:nvSpPr>
          <p:cNvPr id="3" name="Content Placeholder 2">
            <a:extLst>
              <a:ext uri="{FF2B5EF4-FFF2-40B4-BE49-F238E27FC236}">
                <a16:creationId xmlns:a16="http://schemas.microsoft.com/office/drawing/2014/main" id="{E43A859D-5655-7443-BC51-4C698224A8D4}"/>
              </a:ext>
            </a:extLst>
          </p:cNvPr>
          <p:cNvSpPr>
            <a:spLocks noGrp="1"/>
          </p:cNvSpPr>
          <p:nvPr>
            <p:ph idx="1"/>
          </p:nvPr>
        </p:nvSpPr>
        <p:spPr/>
        <p:txBody>
          <a:bodyPr/>
          <a:lstStyle/>
          <a:p>
            <a:r>
              <a:rPr lang="en-US" dirty="0"/>
              <a:t>Strides: increment step size for the convolution operator</a:t>
            </a:r>
          </a:p>
          <a:p>
            <a:r>
              <a:rPr lang="en-US" dirty="0"/>
              <a:t>Reduces the size of the output map</a:t>
            </a:r>
          </a:p>
          <a:p>
            <a:r>
              <a:rPr lang="en-US" dirty="0"/>
              <a:t>A stride of 2:</a:t>
            </a:r>
          </a:p>
          <a:p>
            <a:endParaRPr lang="en-US" dirty="0"/>
          </a:p>
        </p:txBody>
      </p:sp>
      <p:sp>
        <p:nvSpPr>
          <p:cNvPr id="4" name="Slide Number Placeholder 3">
            <a:extLst>
              <a:ext uri="{FF2B5EF4-FFF2-40B4-BE49-F238E27FC236}">
                <a16:creationId xmlns:a16="http://schemas.microsoft.com/office/drawing/2014/main" id="{CB3229CD-A443-0A4E-9F38-A60A90A3EE04}"/>
              </a:ext>
            </a:extLst>
          </p:cNvPr>
          <p:cNvSpPr>
            <a:spLocks noGrp="1"/>
          </p:cNvSpPr>
          <p:nvPr>
            <p:ph type="sldNum" sz="quarter" idx="12"/>
          </p:nvPr>
        </p:nvSpPr>
        <p:spPr/>
        <p:txBody>
          <a:bodyPr/>
          <a:lstStyle/>
          <a:p>
            <a:fld id="{F5A137E7-F180-D043-87BE-208C74AB267C}" type="slidenum">
              <a:rPr lang="en-US" smtClean="0"/>
              <a:pPr/>
              <a:t>57</a:t>
            </a:fld>
            <a:endParaRPr lang="en-US"/>
          </a:p>
        </p:txBody>
      </p:sp>
      <p:pic>
        <p:nvPicPr>
          <p:cNvPr id="15362" name="Picture 2">
            <a:extLst>
              <a:ext uri="{FF2B5EF4-FFF2-40B4-BE49-F238E27FC236}">
                <a16:creationId xmlns:a16="http://schemas.microsoft.com/office/drawing/2014/main" id="{C6341A75-D995-414B-8066-B8FBBA8EB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560" y="3200400"/>
            <a:ext cx="3733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03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6D8B-56D2-2F48-97B6-358E9CEABD6F}"/>
              </a:ext>
            </a:extLst>
          </p:cNvPr>
          <p:cNvSpPr>
            <a:spLocks noGrp="1"/>
          </p:cNvSpPr>
          <p:nvPr>
            <p:ph type="title"/>
          </p:nvPr>
        </p:nvSpPr>
        <p:spPr/>
        <p:txBody>
          <a:bodyPr>
            <a:normAutofit/>
          </a:bodyPr>
          <a:lstStyle/>
          <a:p>
            <a:r>
              <a:rPr lang="en-US" dirty="0"/>
              <a:t>Padding</a:t>
            </a:r>
          </a:p>
        </p:txBody>
      </p:sp>
      <p:sp>
        <p:nvSpPr>
          <p:cNvPr id="3" name="Content Placeholder 2">
            <a:extLst>
              <a:ext uri="{FF2B5EF4-FFF2-40B4-BE49-F238E27FC236}">
                <a16:creationId xmlns:a16="http://schemas.microsoft.com/office/drawing/2014/main" id="{19DBE6CC-4061-D04F-8BEC-3B5E6325359B}"/>
              </a:ext>
            </a:extLst>
          </p:cNvPr>
          <p:cNvSpPr>
            <a:spLocks noGrp="1"/>
          </p:cNvSpPr>
          <p:nvPr>
            <p:ph idx="1"/>
          </p:nvPr>
        </p:nvSpPr>
        <p:spPr>
          <a:xfrm>
            <a:off x="838200" y="1825625"/>
            <a:ext cx="5932990" cy="4351338"/>
          </a:xfrm>
        </p:spPr>
        <p:txBody>
          <a:bodyPr/>
          <a:lstStyle/>
          <a:p>
            <a:r>
              <a:rPr lang="en-US" dirty="0"/>
              <a:t>Padding: artificially fill borders of image</a:t>
            </a:r>
          </a:p>
          <a:p>
            <a:r>
              <a:rPr lang="en-US" dirty="0"/>
              <a:t>Useful to keep spatial dimension constant across filters</a:t>
            </a:r>
          </a:p>
          <a:p>
            <a:r>
              <a:rPr lang="en-US" dirty="0"/>
              <a:t>Useful with strides and large receptive fields</a:t>
            </a:r>
          </a:p>
          <a:p>
            <a:r>
              <a:rPr lang="en-US" dirty="0"/>
              <a:t>Usually: fill with 0s</a:t>
            </a:r>
          </a:p>
          <a:p>
            <a:endParaRPr lang="en-US" dirty="0"/>
          </a:p>
        </p:txBody>
      </p:sp>
      <p:sp>
        <p:nvSpPr>
          <p:cNvPr id="4" name="Slide Number Placeholder 3">
            <a:extLst>
              <a:ext uri="{FF2B5EF4-FFF2-40B4-BE49-F238E27FC236}">
                <a16:creationId xmlns:a16="http://schemas.microsoft.com/office/drawing/2014/main" id="{AC3D5452-CB05-CC4C-BC1C-E81AE4F052D9}"/>
              </a:ext>
            </a:extLst>
          </p:cNvPr>
          <p:cNvSpPr>
            <a:spLocks noGrp="1"/>
          </p:cNvSpPr>
          <p:nvPr>
            <p:ph type="sldNum" sz="quarter" idx="12"/>
          </p:nvPr>
        </p:nvSpPr>
        <p:spPr/>
        <p:txBody>
          <a:bodyPr/>
          <a:lstStyle/>
          <a:p>
            <a:fld id="{F5A137E7-F180-D043-87BE-208C74AB267C}" type="slidenum">
              <a:rPr lang="en-US" smtClean="0"/>
              <a:pPr/>
              <a:t>58</a:t>
            </a:fld>
            <a:endParaRPr lang="en-US"/>
          </a:p>
        </p:txBody>
      </p:sp>
      <p:pic>
        <p:nvPicPr>
          <p:cNvPr id="17410" name="Picture 2">
            <a:extLst>
              <a:ext uri="{FF2B5EF4-FFF2-40B4-BE49-F238E27FC236}">
                <a16:creationId xmlns:a16="http://schemas.microsoft.com/office/drawing/2014/main" id="{F0E9ADDC-D2A7-6949-A5EF-B4F3A6CCD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707" y="1019175"/>
            <a:ext cx="5016500" cy="570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44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E369-3C95-A240-90D5-BE75F0BFDF71}"/>
              </a:ext>
            </a:extLst>
          </p:cNvPr>
          <p:cNvSpPr>
            <a:spLocks noGrp="1"/>
          </p:cNvSpPr>
          <p:nvPr>
            <p:ph type="title"/>
          </p:nvPr>
        </p:nvSpPr>
        <p:spPr/>
        <p:txBody>
          <a:bodyPr/>
          <a:lstStyle/>
          <a:p>
            <a:r>
              <a:rPr lang="en-US" dirty="0"/>
              <a:t>Padding</a:t>
            </a:r>
          </a:p>
        </p:txBody>
      </p:sp>
      <p:sp>
        <p:nvSpPr>
          <p:cNvPr id="3" name="Content Placeholder 2">
            <a:extLst>
              <a:ext uri="{FF2B5EF4-FFF2-40B4-BE49-F238E27FC236}">
                <a16:creationId xmlns:a16="http://schemas.microsoft.com/office/drawing/2014/main" id="{1897833E-D3A6-BF49-8D26-B55CF5FC5BB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6CAA28-7207-FF45-B215-6F3C07BF022C}"/>
              </a:ext>
            </a:extLst>
          </p:cNvPr>
          <p:cNvSpPr>
            <a:spLocks noGrp="1"/>
          </p:cNvSpPr>
          <p:nvPr>
            <p:ph type="sldNum" sz="quarter" idx="12"/>
          </p:nvPr>
        </p:nvSpPr>
        <p:spPr/>
        <p:txBody>
          <a:bodyPr/>
          <a:lstStyle/>
          <a:p>
            <a:fld id="{F5A137E7-F180-D043-87BE-208C74AB267C}" type="slidenum">
              <a:rPr lang="en-US" smtClean="0"/>
              <a:pPr/>
              <a:t>59</a:t>
            </a:fld>
            <a:endParaRPr lang="en-US"/>
          </a:p>
        </p:txBody>
      </p:sp>
      <p:pic>
        <p:nvPicPr>
          <p:cNvPr id="5" name="Picture 4">
            <a:extLst>
              <a:ext uri="{FF2B5EF4-FFF2-40B4-BE49-F238E27FC236}">
                <a16:creationId xmlns:a16="http://schemas.microsoft.com/office/drawing/2014/main" id="{F6629AF9-7408-8347-9B63-4B47656C153A}"/>
              </a:ext>
            </a:extLst>
          </p:cNvPr>
          <p:cNvPicPr>
            <a:picLocks noChangeAspect="1"/>
          </p:cNvPicPr>
          <p:nvPr/>
        </p:nvPicPr>
        <p:blipFill>
          <a:blip r:embed="rId2"/>
          <a:stretch>
            <a:fillRect/>
          </a:stretch>
        </p:blipFill>
        <p:spPr>
          <a:xfrm>
            <a:off x="0" y="1326566"/>
            <a:ext cx="12192000" cy="3034805"/>
          </a:xfrm>
          <a:prstGeom prst="rect">
            <a:avLst/>
          </a:prstGeom>
        </p:spPr>
      </p:pic>
      <p:pic>
        <p:nvPicPr>
          <p:cNvPr id="6" name="Picture 5">
            <a:extLst>
              <a:ext uri="{FF2B5EF4-FFF2-40B4-BE49-F238E27FC236}">
                <a16:creationId xmlns:a16="http://schemas.microsoft.com/office/drawing/2014/main" id="{E9F495B9-66D7-224E-8D30-426426ADB5EF}"/>
              </a:ext>
            </a:extLst>
          </p:cNvPr>
          <p:cNvPicPr>
            <a:picLocks noChangeAspect="1"/>
          </p:cNvPicPr>
          <p:nvPr/>
        </p:nvPicPr>
        <p:blipFill>
          <a:blip r:embed="rId3"/>
          <a:stretch>
            <a:fillRect/>
          </a:stretch>
        </p:blipFill>
        <p:spPr>
          <a:xfrm>
            <a:off x="69450" y="4126016"/>
            <a:ext cx="12192000" cy="2810836"/>
          </a:xfrm>
          <a:prstGeom prst="rect">
            <a:avLst/>
          </a:prstGeom>
        </p:spPr>
      </p:pic>
    </p:spTree>
    <p:extLst>
      <p:ext uri="{BB962C8B-B14F-4D97-AF65-F5344CB8AC3E}">
        <p14:creationId xmlns:p14="http://schemas.microsoft.com/office/powerpoint/2010/main" val="1268170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3" name="Content Placeholder 2">
            <a:extLst>
              <a:ext uri="{FF2B5EF4-FFF2-40B4-BE49-F238E27FC236}">
                <a16:creationId xmlns:a16="http://schemas.microsoft.com/office/drawing/2014/main" id="{3B345DD7-1297-A74F-8C75-6CE9BA4B3C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6</a:t>
            </a:fld>
            <a:endParaRPr lang="en-US"/>
          </a:p>
        </p:txBody>
      </p:sp>
      <p:pic>
        <p:nvPicPr>
          <p:cNvPr id="6" name="Picture 5">
            <a:extLst>
              <a:ext uri="{FF2B5EF4-FFF2-40B4-BE49-F238E27FC236}">
                <a16:creationId xmlns:a16="http://schemas.microsoft.com/office/drawing/2014/main" id="{E286A47C-F137-C844-AEB1-4DAB4B07BB1A}"/>
              </a:ext>
            </a:extLst>
          </p:cNvPr>
          <p:cNvPicPr>
            <a:picLocks noChangeAspect="1"/>
          </p:cNvPicPr>
          <p:nvPr/>
        </p:nvPicPr>
        <p:blipFill>
          <a:blip r:embed="rId2"/>
          <a:stretch>
            <a:fillRect/>
          </a:stretch>
        </p:blipFill>
        <p:spPr>
          <a:xfrm>
            <a:off x="52904" y="1849716"/>
            <a:ext cx="5854700" cy="4521200"/>
          </a:xfrm>
          <a:prstGeom prst="rect">
            <a:avLst/>
          </a:prstGeom>
        </p:spPr>
      </p:pic>
      <p:pic>
        <p:nvPicPr>
          <p:cNvPr id="7" name="Picture 6">
            <a:extLst>
              <a:ext uri="{FF2B5EF4-FFF2-40B4-BE49-F238E27FC236}">
                <a16:creationId xmlns:a16="http://schemas.microsoft.com/office/drawing/2014/main" id="{7B9BB390-2166-2742-BDAC-56050574A8D3}"/>
              </a:ext>
            </a:extLst>
          </p:cNvPr>
          <p:cNvPicPr>
            <a:picLocks noChangeAspect="1"/>
          </p:cNvPicPr>
          <p:nvPr/>
        </p:nvPicPr>
        <p:blipFill>
          <a:blip r:embed="rId3"/>
          <a:stretch>
            <a:fillRect/>
          </a:stretch>
        </p:blipFill>
        <p:spPr>
          <a:xfrm>
            <a:off x="5935740" y="1835648"/>
            <a:ext cx="5575300" cy="4483100"/>
          </a:xfrm>
          <a:prstGeom prst="rect">
            <a:avLst/>
          </a:prstGeom>
        </p:spPr>
      </p:pic>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sp>
        <p:nvSpPr>
          <p:cNvPr id="9" name="Rectangle 8">
            <a:extLst>
              <a:ext uri="{FF2B5EF4-FFF2-40B4-BE49-F238E27FC236}">
                <a16:creationId xmlns:a16="http://schemas.microsoft.com/office/drawing/2014/main" id="{15CC896B-288F-3449-AD70-43D2F80F3D74}"/>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2991420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A07B-7BB6-6E40-8DF3-9230000DE9AC}"/>
              </a:ext>
            </a:extLst>
          </p:cNvPr>
          <p:cNvSpPr>
            <a:spLocks noGrp="1"/>
          </p:cNvSpPr>
          <p:nvPr>
            <p:ph type="title"/>
          </p:nvPr>
        </p:nvSpPr>
        <p:spPr/>
        <p:txBody>
          <a:bodyPr/>
          <a:lstStyle/>
          <a:p>
            <a:r>
              <a:rPr lang="en-US" dirty="0"/>
              <a:t>Sizes and Dimensions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1962A6-E716-8C47-8D13-EE964F94A75D}"/>
                  </a:ext>
                </a:extLst>
              </p:cNvPr>
              <p:cNvSpPr>
                <a:spLocks noGrp="1"/>
              </p:cNvSpPr>
              <p:nvPr>
                <p:ph idx="1"/>
              </p:nvPr>
            </p:nvSpPr>
            <p:spPr/>
            <p:txBody>
              <a:bodyPr/>
              <a:lstStyle/>
              <a:p>
                <a:r>
                  <a:rPr lang="en-US" dirty="0"/>
                  <a:t>Assuming square input, dimension </a:t>
                </a:r>
                <a:r>
                  <a:rPr lang="en-US" dirty="0" err="1"/>
                  <a:t>i</a:t>
                </a:r>
                <a:r>
                  <a:rPr lang="en-US" dirty="0"/>
                  <a:t> x </a:t>
                </a:r>
                <a:r>
                  <a:rPr lang="en-US" dirty="0" err="1"/>
                  <a:t>i</a:t>
                </a:r>
                <a:endParaRPr lang="en-US" dirty="0"/>
              </a:p>
              <a:p>
                <a:r>
                  <a:rPr lang="en-US" dirty="0"/>
                  <a:t>Padding size = p</a:t>
                </a:r>
              </a:p>
              <a:p>
                <a:r>
                  <a:rPr lang="en-US" dirty="0"/>
                  <a:t>Stride size = 1</a:t>
                </a:r>
              </a:p>
              <a:p>
                <a:r>
                  <a:rPr lang="en-US" dirty="0"/>
                  <a:t>Kernel size = k</a:t>
                </a:r>
              </a:p>
              <a:p>
                <a:r>
                  <a:rPr lang="en-US" dirty="0"/>
                  <a:t>Output dimension = o x o</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𝑜</m:t>
                      </m:r>
                      <m:r>
                        <a:rPr lang="en-US"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 – </m:t>
                          </m:r>
                          <m:r>
                            <a:rPr lang="en-US" i="1">
                              <a:latin typeface="Cambria Math" panose="02040503050406030204" pitchFamily="18" charset="0"/>
                            </a:rPr>
                            <m:t>𝑘</m:t>
                          </m:r>
                        </m:e>
                      </m:d>
                      <m:r>
                        <a:rPr lang="en-US" i="1">
                          <a:latin typeface="Cambria Math" panose="02040503050406030204" pitchFamily="18" charset="0"/>
                        </a:rPr>
                        <m:t>+ 2×</m:t>
                      </m:r>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+ 1</m:t>
                      </m:r>
                    </m:oMath>
                  </m:oMathPara>
                </a14:m>
                <a:endParaRPr lang="en-US" dirty="0"/>
              </a:p>
              <a:p>
                <a:r>
                  <a:rPr lang="en-US" dirty="0"/>
                  <a:t>Read https://</a:t>
                </a:r>
                <a:r>
                  <a:rPr lang="en-US" dirty="0" err="1"/>
                  <a:t>arxiv.org</a:t>
                </a:r>
                <a:r>
                  <a:rPr lang="en-US" dirty="0"/>
                  <a:t>/abs/1603.07285</a:t>
                </a:r>
              </a:p>
              <a:p>
                <a:endParaRPr lang="en-US" dirty="0"/>
              </a:p>
            </p:txBody>
          </p:sp>
        </mc:Choice>
        <mc:Fallback xmlns="">
          <p:sp>
            <p:nvSpPr>
              <p:cNvPr id="3" name="Content Placeholder 2">
                <a:extLst>
                  <a:ext uri="{FF2B5EF4-FFF2-40B4-BE49-F238E27FC236}">
                    <a16:creationId xmlns:a16="http://schemas.microsoft.com/office/drawing/2014/main" id="{BA1962A6-E716-8C47-8D13-EE964F94A75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2D2E21-17AF-BA46-BECD-B810AA83BE16}"/>
              </a:ext>
            </a:extLst>
          </p:cNvPr>
          <p:cNvSpPr>
            <a:spLocks noGrp="1"/>
          </p:cNvSpPr>
          <p:nvPr>
            <p:ph type="sldNum" sz="quarter" idx="12"/>
          </p:nvPr>
        </p:nvSpPr>
        <p:spPr/>
        <p:txBody>
          <a:bodyPr/>
          <a:lstStyle/>
          <a:p>
            <a:fld id="{F5A137E7-F180-D043-87BE-208C74AB267C}" type="slidenum">
              <a:rPr lang="en-US" smtClean="0"/>
              <a:pPr/>
              <a:t>60</a:t>
            </a:fld>
            <a:endParaRPr lang="en-US"/>
          </a:p>
        </p:txBody>
      </p:sp>
    </p:spTree>
    <p:extLst>
      <p:ext uri="{BB962C8B-B14F-4D97-AF65-F5344CB8AC3E}">
        <p14:creationId xmlns:p14="http://schemas.microsoft.com/office/powerpoint/2010/main" val="1370303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61</a:t>
            </a:fld>
            <a:endParaRPr lang="en-US"/>
          </a:p>
        </p:txBody>
      </p:sp>
      <p:pic>
        <p:nvPicPr>
          <p:cNvPr id="5" name="Picture 4">
            <a:extLst>
              <a:ext uri="{FF2B5EF4-FFF2-40B4-BE49-F238E27FC236}">
                <a16:creationId xmlns:a16="http://schemas.microsoft.com/office/drawing/2014/main" id="{6251A06D-56FF-3547-838A-00FE9BD3A59C}"/>
              </a:ext>
            </a:extLst>
          </p:cNvPr>
          <p:cNvPicPr>
            <a:picLocks noChangeAspect="1"/>
          </p:cNvPicPr>
          <p:nvPr/>
        </p:nvPicPr>
        <p:blipFill>
          <a:blip r:embed="rId2"/>
          <a:stretch>
            <a:fillRect/>
          </a:stretch>
        </p:blipFill>
        <p:spPr>
          <a:xfrm>
            <a:off x="482600" y="1886392"/>
            <a:ext cx="11226800" cy="4114800"/>
          </a:xfrm>
          <a:prstGeom prst="rect">
            <a:avLst/>
          </a:prstGeom>
        </p:spPr>
      </p:pic>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7561911-7ADF-5E40-9122-99319E7A8ED1}"/>
                  </a:ext>
                </a:extLst>
              </p:cNvPr>
              <p:cNvSpPr/>
              <p:nvPr/>
            </p:nvSpPr>
            <p:spPr>
              <a:xfrm>
                <a:off x="4725112" y="6266812"/>
                <a:ext cx="2844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𝑜</m:t>
                      </m:r>
                      <m:r>
                        <a:rPr lang="en-US" i="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 – </m:t>
                          </m:r>
                          <m:r>
                            <a:rPr lang="en-US" i="1">
                              <a:latin typeface="Cambria Math" panose="02040503050406030204" pitchFamily="18" charset="0"/>
                            </a:rPr>
                            <m:t>𝑘</m:t>
                          </m:r>
                        </m:e>
                      </m:d>
                      <m:r>
                        <a:rPr lang="en-US" i="0">
                          <a:latin typeface="Cambria Math" panose="02040503050406030204" pitchFamily="18" charset="0"/>
                        </a:rPr>
                        <m:t> + 2</m:t>
                      </m:r>
                      <m:r>
                        <a:rPr lang="en-US" b="0" i="0" smtClean="0">
                          <a:latin typeface="Cambria Math" panose="02040503050406030204" pitchFamily="18" charset="0"/>
                        </a:rPr>
                        <m:t> </m:t>
                      </m:r>
                      <m:r>
                        <a:rPr lang="en-US" i="0">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𝑝</m:t>
                      </m:r>
                      <m:r>
                        <a:rPr lang="en-US" i="0">
                          <a:latin typeface="Cambria Math" panose="02040503050406030204" pitchFamily="18" charset="0"/>
                        </a:rPr>
                        <m:t> + 1</m:t>
                      </m:r>
                    </m:oMath>
                  </m:oMathPara>
                </a14:m>
                <a:endParaRPr lang="en-US" dirty="0"/>
              </a:p>
            </p:txBody>
          </p:sp>
        </mc:Choice>
        <mc:Fallback xmlns="">
          <p:sp>
            <p:nvSpPr>
              <p:cNvPr id="8" name="Rectangle 7">
                <a:extLst>
                  <a:ext uri="{FF2B5EF4-FFF2-40B4-BE49-F238E27FC236}">
                    <a16:creationId xmlns:a16="http://schemas.microsoft.com/office/drawing/2014/main" id="{87561911-7ADF-5E40-9122-99319E7A8ED1}"/>
                  </a:ext>
                </a:extLst>
              </p:cNvPr>
              <p:cNvSpPr>
                <a:spLocks noRot="1" noChangeAspect="1" noMove="1" noResize="1" noEditPoints="1" noAdjustHandles="1" noChangeArrowheads="1" noChangeShapeType="1" noTextEdit="1"/>
              </p:cNvSpPr>
              <p:nvPr/>
            </p:nvSpPr>
            <p:spPr>
              <a:xfrm>
                <a:off x="4725112" y="6266812"/>
                <a:ext cx="2844368" cy="369332"/>
              </a:xfrm>
              <a:prstGeom prst="rect">
                <a:avLst/>
              </a:prstGeom>
              <a:blipFill>
                <a:blip r:embed="rId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785682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62</a:t>
            </a:fld>
            <a:endParaRPr lang="en-US"/>
          </a:p>
        </p:txBody>
      </p:sp>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7" name="Picture 6">
            <a:extLst>
              <a:ext uri="{FF2B5EF4-FFF2-40B4-BE49-F238E27FC236}">
                <a16:creationId xmlns:a16="http://schemas.microsoft.com/office/drawing/2014/main" id="{FF13EAB2-14DF-6E4B-8DF7-44D4C375F793}"/>
              </a:ext>
            </a:extLst>
          </p:cNvPr>
          <p:cNvPicPr>
            <a:picLocks noChangeAspect="1"/>
          </p:cNvPicPr>
          <p:nvPr/>
        </p:nvPicPr>
        <p:blipFill>
          <a:blip r:embed="rId2"/>
          <a:stretch>
            <a:fillRect/>
          </a:stretch>
        </p:blipFill>
        <p:spPr>
          <a:xfrm>
            <a:off x="838200" y="1825625"/>
            <a:ext cx="10744200" cy="42799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1C85834-28D3-2C4A-9B9D-FCFFB5BF3285}"/>
                  </a:ext>
                </a:extLst>
              </p:cNvPr>
              <p:cNvSpPr/>
              <p:nvPr/>
            </p:nvSpPr>
            <p:spPr>
              <a:xfrm>
                <a:off x="4725112" y="6266812"/>
                <a:ext cx="2844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𝑜</m:t>
                      </m:r>
                      <m:r>
                        <a:rPr lang="en-US" i="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 – </m:t>
                          </m:r>
                          <m:r>
                            <a:rPr lang="en-US" i="1">
                              <a:latin typeface="Cambria Math" panose="02040503050406030204" pitchFamily="18" charset="0"/>
                            </a:rPr>
                            <m:t>𝑘</m:t>
                          </m:r>
                        </m:e>
                      </m:d>
                      <m:r>
                        <a:rPr lang="en-US" i="0">
                          <a:latin typeface="Cambria Math" panose="02040503050406030204" pitchFamily="18" charset="0"/>
                        </a:rPr>
                        <m:t> + 2</m:t>
                      </m:r>
                      <m:r>
                        <a:rPr lang="en-US" b="0" i="0" smtClean="0">
                          <a:latin typeface="Cambria Math" panose="02040503050406030204" pitchFamily="18" charset="0"/>
                        </a:rPr>
                        <m:t> </m:t>
                      </m:r>
                      <m:r>
                        <a:rPr lang="en-US" i="0">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𝑝</m:t>
                      </m:r>
                      <m:r>
                        <a:rPr lang="en-US" i="0">
                          <a:latin typeface="Cambria Math" panose="02040503050406030204" pitchFamily="18" charset="0"/>
                        </a:rPr>
                        <m:t> + 1</m:t>
                      </m:r>
                    </m:oMath>
                  </m:oMathPara>
                </a14:m>
                <a:endParaRPr lang="en-US" dirty="0"/>
              </a:p>
            </p:txBody>
          </p:sp>
        </mc:Choice>
        <mc:Fallback xmlns="">
          <p:sp>
            <p:nvSpPr>
              <p:cNvPr id="8" name="Rectangle 7">
                <a:extLst>
                  <a:ext uri="{FF2B5EF4-FFF2-40B4-BE49-F238E27FC236}">
                    <a16:creationId xmlns:a16="http://schemas.microsoft.com/office/drawing/2014/main" id="{E1C85834-28D3-2C4A-9B9D-FCFFB5BF3285}"/>
                  </a:ext>
                </a:extLst>
              </p:cNvPr>
              <p:cNvSpPr>
                <a:spLocks noRot="1" noChangeAspect="1" noMove="1" noResize="1" noEditPoints="1" noAdjustHandles="1" noChangeArrowheads="1" noChangeShapeType="1" noTextEdit="1"/>
              </p:cNvSpPr>
              <p:nvPr/>
            </p:nvSpPr>
            <p:spPr>
              <a:xfrm>
                <a:off x="4725112" y="6266812"/>
                <a:ext cx="2844368" cy="369332"/>
              </a:xfrm>
              <a:prstGeom prst="rect">
                <a:avLst/>
              </a:prstGeom>
              <a:blipFill>
                <a:blip r:embed="rId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046508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63</a:t>
            </a:fld>
            <a:endParaRPr lang="en-US"/>
          </a:p>
        </p:txBody>
      </p:sp>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5" name="Picture 4">
            <a:extLst>
              <a:ext uri="{FF2B5EF4-FFF2-40B4-BE49-F238E27FC236}">
                <a16:creationId xmlns:a16="http://schemas.microsoft.com/office/drawing/2014/main" id="{55E1C0C2-A4B5-F846-AD69-5BA31A463D6C}"/>
              </a:ext>
            </a:extLst>
          </p:cNvPr>
          <p:cNvPicPr>
            <a:picLocks noChangeAspect="1"/>
          </p:cNvPicPr>
          <p:nvPr/>
        </p:nvPicPr>
        <p:blipFill>
          <a:blip r:embed="rId2"/>
          <a:stretch>
            <a:fillRect/>
          </a:stretch>
        </p:blipFill>
        <p:spPr>
          <a:xfrm>
            <a:off x="768350" y="1825625"/>
            <a:ext cx="10655300" cy="40513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95ADBD6-9CC0-0340-B43E-74C43B00A031}"/>
                  </a:ext>
                </a:extLst>
              </p:cNvPr>
              <p:cNvSpPr/>
              <p:nvPr/>
            </p:nvSpPr>
            <p:spPr>
              <a:xfrm>
                <a:off x="3048000" y="6305551"/>
                <a:ext cx="6096000" cy="92333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PMingLiU" panose="02020500000000000000" pitchFamily="18" charset="-120"/>
                          <a:cs typeface="Times New Roman" panose="02020603050405020304" pitchFamily="18" charset="0"/>
                        </a:rPr>
                        <m:t>𝑜</m:t>
                      </m:r>
                      <m:r>
                        <a:rPr lang="en-US" i="1">
                          <a:latin typeface="Cambria Math" panose="02040503050406030204" pitchFamily="18" charset="0"/>
                          <a:ea typeface="PMingLiU" panose="02020500000000000000" pitchFamily="18" charset="-120"/>
                          <a:cs typeface="Times New Roman" panose="02020603050405020304" pitchFamily="18" charset="0"/>
                        </a:rPr>
                        <m:t> = </m:t>
                      </m:r>
                      <m:d>
                        <m:dPr>
                          <m:ctrlPr>
                            <a:rPr lang="en-US" i="1">
                              <a:latin typeface="Cambria Math" panose="02040503050406030204" pitchFamily="18" charset="0"/>
                              <a:ea typeface="PMingLiU" panose="02020500000000000000" pitchFamily="18" charset="-120"/>
                              <a:cs typeface="Times New Roman" panose="02020603050405020304" pitchFamily="18" charset="0"/>
                            </a:rPr>
                          </m:ctrlPr>
                        </m:dPr>
                        <m:e>
                          <m:r>
                            <a:rPr lang="en-US" i="1">
                              <a:latin typeface="Cambria Math" panose="02040503050406030204" pitchFamily="18" charset="0"/>
                              <a:ea typeface="PMingLiU" panose="02020500000000000000" pitchFamily="18" charset="-120"/>
                              <a:cs typeface="Times New Roman" panose="02020603050405020304" pitchFamily="18" charset="0"/>
                            </a:rPr>
                            <m:t>𝑖</m:t>
                          </m:r>
                          <m:r>
                            <a:rPr lang="en-US" i="1">
                              <a:latin typeface="Cambria Math" panose="02040503050406030204" pitchFamily="18" charset="0"/>
                              <a:ea typeface="PMingLiU" panose="02020500000000000000" pitchFamily="18" charset="-120"/>
                              <a:cs typeface="Times New Roman" panose="02020603050405020304" pitchFamily="18" charset="0"/>
                            </a:rPr>
                            <m:t> – </m:t>
                          </m:r>
                          <m:r>
                            <a:rPr lang="en-US" i="1">
                              <a:latin typeface="Cambria Math" panose="02040503050406030204" pitchFamily="18" charset="0"/>
                              <a:ea typeface="PMingLiU" panose="02020500000000000000" pitchFamily="18" charset="-120"/>
                              <a:cs typeface="Times New Roman" panose="02020603050405020304" pitchFamily="18" charset="0"/>
                            </a:rPr>
                            <m:t>𝑘</m:t>
                          </m:r>
                        </m:e>
                      </m:d>
                      <m:r>
                        <a:rPr lang="en-US" i="1">
                          <a:latin typeface="Cambria Math" panose="02040503050406030204" pitchFamily="18" charset="0"/>
                          <a:ea typeface="PMingLiU" panose="02020500000000000000" pitchFamily="18" charset="-120"/>
                          <a:cs typeface="Times New Roman" panose="02020603050405020304" pitchFamily="18" charset="0"/>
                        </a:rPr>
                        <m:t>+ 2×</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 + 1;</m:t>
                      </m:r>
                      <m:r>
                        <a:rPr lang="en-US" i="1">
                          <a:latin typeface="Cambria Math" panose="02040503050406030204" pitchFamily="18" charset="0"/>
                          <a:ea typeface="PMingLiU" panose="02020500000000000000" pitchFamily="18" charset="-120"/>
                          <a:cs typeface="Times New Roman" panose="02020603050405020304" pitchFamily="18" charset="0"/>
                        </a:rPr>
                        <m:t>𝑘</m:t>
                      </m:r>
                      <m:r>
                        <a:rPr lang="en-US" i="1">
                          <a:latin typeface="Cambria Math" panose="02040503050406030204" pitchFamily="18" charset="0"/>
                          <a:ea typeface="PMingLiU" panose="02020500000000000000" pitchFamily="18" charset="-120"/>
                          <a:cs typeface="Times New Roman" panose="02020603050405020304" pitchFamily="18" charset="0"/>
                        </a:rPr>
                        <m:t>=2 ×</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+1</m:t>
                      </m:r>
                    </m:oMath>
                  </m:oMathPara>
                </a14:m>
                <a:endParaRPr lang="en-US" dirty="0">
                  <a:latin typeface="Calibri" panose="020F0502020204030204" pitchFamily="34" charset="0"/>
                  <a:ea typeface="PMingLiU" panose="02020500000000000000" pitchFamily="18" charset="-120"/>
                  <a:cs typeface="Times New Roman" panose="02020603050405020304" pitchFamily="18" charset="0"/>
                </a:endParaRPr>
              </a:p>
              <a:p>
                <a:r>
                  <a:rPr lang="en-US" dirty="0">
                    <a:latin typeface="Calibri" panose="020F0502020204030204" pitchFamily="34" charset="0"/>
                    <a:ea typeface="PMingLiU" panose="02020500000000000000" pitchFamily="18" charset="-120"/>
                    <a:cs typeface="Times New Roman" panose="02020603050405020304" pitchFamily="18" charset="0"/>
                  </a:rPr>
                  <a:t> </a:t>
                </a:r>
              </a:p>
              <a:p>
                <a:r>
                  <a:rPr lang="en-US" dirty="0">
                    <a:latin typeface="Calibri" panose="020F0502020204030204" pitchFamily="34" charset="0"/>
                    <a:ea typeface="PMingLiU" panose="02020500000000000000" pitchFamily="18" charset="-120"/>
                    <a:cs typeface="Times New Roman" panose="02020603050405020304" pitchFamily="18" charset="0"/>
                  </a:rPr>
                  <a:t> </a:t>
                </a:r>
              </a:p>
            </p:txBody>
          </p:sp>
        </mc:Choice>
        <mc:Fallback xmlns="">
          <p:sp>
            <p:nvSpPr>
              <p:cNvPr id="10" name="Rectangle 9">
                <a:extLst>
                  <a:ext uri="{FF2B5EF4-FFF2-40B4-BE49-F238E27FC236}">
                    <a16:creationId xmlns:a16="http://schemas.microsoft.com/office/drawing/2014/main" id="{795ADBD6-9CC0-0340-B43E-74C43B00A031}"/>
                  </a:ext>
                </a:extLst>
              </p:cNvPr>
              <p:cNvSpPr>
                <a:spLocks noRot="1" noChangeAspect="1" noMove="1" noResize="1" noEditPoints="1" noAdjustHandles="1" noChangeArrowheads="1" noChangeShapeType="1" noTextEdit="1"/>
              </p:cNvSpPr>
              <p:nvPr/>
            </p:nvSpPr>
            <p:spPr>
              <a:xfrm>
                <a:off x="3048000" y="6305551"/>
                <a:ext cx="6096000" cy="9233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43957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64</a:t>
            </a:fld>
            <a:endParaRPr lang="en-US"/>
          </a:p>
        </p:txBody>
      </p:sp>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7" name="Picture 6">
            <a:extLst>
              <a:ext uri="{FF2B5EF4-FFF2-40B4-BE49-F238E27FC236}">
                <a16:creationId xmlns:a16="http://schemas.microsoft.com/office/drawing/2014/main" id="{F9CB529E-34BE-0947-B93F-C1570F8CECD5}"/>
              </a:ext>
            </a:extLst>
          </p:cNvPr>
          <p:cNvPicPr>
            <a:picLocks noChangeAspect="1"/>
          </p:cNvPicPr>
          <p:nvPr/>
        </p:nvPicPr>
        <p:blipFill>
          <a:blip r:embed="rId2"/>
          <a:stretch>
            <a:fillRect/>
          </a:stretch>
        </p:blipFill>
        <p:spPr>
          <a:xfrm>
            <a:off x="679450" y="1762820"/>
            <a:ext cx="10833100" cy="44069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47F918A-B4A0-074C-ADE4-9D61A49637C8}"/>
                  </a:ext>
                </a:extLst>
              </p:cNvPr>
              <p:cNvSpPr/>
              <p:nvPr/>
            </p:nvSpPr>
            <p:spPr>
              <a:xfrm>
                <a:off x="3048000" y="6259810"/>
                <a:ext cx="6096000" cy="92333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PMingLiU" panose="02020500000000000000" pitchFamily="18" charset="-120"/>
                          <a:cs typeface="Times New Roman" panose="02020603050405020304" pitchFamily="18" charset="0"/>
                        </a:rPr>
                        <m:t>𝑜</m:t>
                      </m:r>
                      <m:r>
                        <a:rPr lang="en-US" i="1">
                          <a:latin typeface="Cambria Math" panose="02040503050406030204" pitchFamily="18" charset="0"/>
                          <a:ea typeface="PMingLiU" panose="02020500000000000000" pitchFamily="18" charset="-120"/>
                          <a:cs typeface="Times New Roman" panose="02020603050405020304" pitchFamily="18" charset="0"/>
                        </a:rPr>
                        <m:t> = </m:t>
                      </m:r>
                      <m:d>
                        <m:dPr>
                          <m:ctrlPr>
                            <a:rPr lang="en-US" i="1">
                              <a:latin typeface="Cambria Math" panose="02040503050406030204" pitchFamily="18" charset="0"/>
                              <a:ea typeface="PMingLiU" panose="02020500000000000000" pitchFamily="18" charset="-120"/>
                              <a:cs typeface="Times New Roman" panose="02020603050405020304" pitchFamily="18" charset="0"/>
                            </a:rPr>
                          </m:ctrlPr>
                        </m:dPr>
                        <m:e>
                          <m:r>
                            <a:rPr lang="en-US" i="1">
                              <a:latin typeface="Cambria Math" panose="02040503050406030204" pitchFamily="18" charset="0"/>
                              <a:ea typeface="PMingLiU" panose="02020500000000000000" pitchFamily="18" charset="-120"/>
                              <a:cs typeface="Times New Roman" panose="02020603050405020304" pitchFamily="18" charset="0"/>
                            </a:rPr>
                            <m:t>𝑖</m:t>
                          </m:r>
                          <m:r>
                            <a:rPr lang="en-US" i="1">
                              <a:latin typeface="Cambria Math" panose="02040503050406030204" pitchFamily="18" charset="0"/>
                              <a:ea typeface="PMingLiU" panose="02020500000000000000" pitchFamily="18" charset="-120"/>
                              <a:cs typeface="Times New Roman" panose="02020603050405020304" pitchFamily="18" charset="0"/>
                            </a:rPr>
                            <m:t> – </m:t>
                          </m:r>
                          <m:r>
                            <a:rPr lang="en-US" i="1">
                              <a:latin typeface="Cambria Math" panose="02040503050406030204" pitchFamily="18" charset="0"/>
                              <a:ea typeface="PMingLiU" panose="02020500000000000000" pitchFamily="18" charset="-120"/>
                              <a:cs typeface="Times New Roman" panose="02020603050405020304" pitchFamily="18" charset="0"/>
                            </a:rPr>
                            <m:t>𝑘</m:t>
                          </m:r>
                        </m:e>
                      </m:d>
                      <m:r>
                        <a:rPr lang="en-US" i="1">
                          <a:latin typeface="Cambria Math" panose="02040503050406030204" pitchFamily="18" charset="0"/>
                          <a:ea typeface="PMingLiU" panose="02020500000000000000" pitchFamily="18" charset="-120"/>
                          <a:cs typeface="Times New Roman" panose="02020603050405020304" pitchFamily="18" charset="0"/>
                        </a:rPr>
                        <m:t>+ 2×</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 + 1;</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m:t>
                      </m:r>
                      <m:r>
                        <a:rPr lang="en-US" i="1">
                          <a:latin typeface="Cambria Math" panose="02040503050406030204" pitchFamily="18" charset="0"/>
                          <a:ea typeface="PMingLiU" panose="02020500000000000000" pitchFamily="18" charset="-120"/>
                          <a:cs typeface="Times New Roman" panose="02020603050405020304" pitchFamily="18" charset="0"/>
                        </a:rPr>
                        <m:t>𝑘</m:t>
                      </m:r>
                      <m:r>
                        <a:rPr lang="en-US" i="1">
                          <a:latin typeface="Cambria Math" panose="02040503050406030204" pitchFamily="18" charset="0"/>
                          <a:ea typeface="PMingLiU" panose="02020500000000000000" pitchFamily="18" charset="-120"/>
                          <a:cs typeface="Times New Roman" panose="02020603050405020304" pitchFamily="18" charset="0"/>
                        </a:rPr>
                        <m:t>−1</m:t>
                      </m:r>
                    </m:oMath>
                  </m:oMathPara>
                </a14:m>
                <a:endParaRPr lang="en-US" dirty="0">
                  <a:latin typeface="Calibri" panose="020F0502020204030204" pitchFamily="34" charset="0"/>
                  <a:ea typeface="PMingLiU" panose="02020500000000000000" pitchFamily="18" charset="-120"/>
                  <a:cs typeface="Times New Roman" panose="02020603050405020304" pitchFamily="18" charset="0"/>
                </a:endParaRPr>
              </a:p>
              <a:p>
                <a:r>
                  <a:rPr lang="en-US" dirty="0">
                    <a:latin typeface="Calibri" panose="020F0502020204030204" pitchFamily="34" charset="0"/>
                    <a:ea typeface="PMingLiU" panose="02020500000000000000" pitchFamily="18" charset="-120"/>
                    <a:cs typeface="Times New Roman" panose="02020603050405020304" pitchFamily="18" charset="0"/>
                  </a:rPr>
                  <a:t> </a:t>
                </a:r>
              </a:p>
              <a:p>
                <a:r>
                  <a:rPr lang="en-US" dirty="0">
                    <a:latin typeface="Calibri" panose="020F0502020204030204" pitchFamily="34" charset="0"/>
                    <a:ea typeface="PMingLiU" panose="02020500000000000000" pitchFamily="18" charset="-120"/>
                    <a:cs typeface="Times New Roman" panose="02020603050405020304" pitchFamily="18" charset="0"/>
                  </a:rPr>
                  <a:t> </a:t>
                </a:r>
              </a:p>
            </p:txBody>
          </p:sp>
        </mc:Choice>
        <mc:Fallback xmlns="">
          <p:sp>
            <p:nvSpPr>
              <p:cNvPr id="8" name="Rectangle 7">
                <a:extLst>
                  <a:ext uri="{FF2B5EF4-FFF2-40B4-BE49-F238E27FC236}">
                    <a16:creationId xmlns:a16="http://schemas.microsoft.com/office/drawing/2014/main" id="{247F918A-B4A0-074C-ADE4-9D61A49637C8}"/>
                  </a:ext>
                </a:extLst>
              </p:cNvPr>
              <p:cNvSpPr>
                <a:spLocks noRot="1" noChangeAspect="1" noMove="1" noResize="1" noEditPoints="1" noAdjustHandles="1" noChangeArrowheads="1" noChangeShapeType="1" noTextEdit="1"/>
              </p:cNvSpPr>
              <p:nvPr/>
            </p:nvSpPr>
            <p:spPr>
              <a:xfrm>
                <a:off x="3048000" y="6259810"/>
                <a:ext cx="6096000" cy="9233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3618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3365-D3A1-F743-B0E4-79F62106294C}"/>
              </a:ext>
            </a:extLst>
          </p:cNvPr>
          <p:cNvSpPr>
            <a:spLocks noGrp="1"/>
          </p:cNvSpPr>
          <p:nvPr>
            <p:ph type="title"/>
          </p:nvPr>
        </p:nvSpPr>
        <p:spPr/>
        <p:txBody>
          <a:bodyPr/>
          <a:lstStyle/>
          <a:p>
            <a:r>
              <a:rPr lang="en-US" dirty="0"/>
              <a:t>Convolution in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C29359-19CD-2341-87D7-DF7CA349232E}"/>
                  </a:ext>
                </a:extLst>
              </p:cNvPr>
              <p:cNvSpPr>
                <a:spLocks noGrp="1"/>
              </p:cNvSpPr>
              <p:nvPr>
                <p:ph idx="1"/>
              </p:nvPr>
            </p:nvSpPr>
            <p:spPr>
              <a:xfrm>
                <a:off x="838200" y="1825625"/>
                <a:ext cx="5365955" cy="4351338"/>
              </a:xfrm>
            </p:spPr>
            <p:txBody>
              <a:bodyPr/>
              <a:lstStyle/>
              <a:p>
                <a14:m>
                  <m:oMath xmlns:m="http://schemas.openxmlformats.org/officeDocument/2006/math">
                    <m:r>
                      <a:rPr lang="en-US" i="1">
                        <a:latin typeface="Cambria Math" panose="02040503050406030204" pitchFamily="18" charset="0"/>
                      </a:rPr>
                      <m:t>𝑥</m:t>
                    </m:r>
                  </m:oMath>
                </a14:m>
                <a:r>
                  <a:rPr lang="en-US" dirty="0"/>
                  <a:t> is a </a:t>
                </a:r>
                <a14:m>
                  <m:oMath xmlns:m="http://schemas.openxmlformats.org/officeDocument/2006/math">
                    <m:r>
                      <a:rPr lang="en-US" i="1">
                        <a:latin typeface="Cambria Math" panose="02040503050406030204" pitchFamily="18" charset="0"/>
                      </a:rPr>
                      <m:t>3×3</m:t>
                    </m:r>
                  </m:oMath>
                </a14:m>
                <a:r>
                  <a:rPr lang="en-US" dirty="0"/>
                  <a:t> chunk (dark area) of the image (blue array)</a:t>
                </a:r>
              </a:p>
              <a:p>
                <a:r>
                  <a:rPr lang="en-US" dirty="0"/>
                  <a:t>Kernel is the subscripts in the dark area</a:t>
                </a:r>
              </a:p>
              <a:p>
                <a:r>
                  <a:rPr lang="en-US" dirty="0"/>
                  <a:t>A neuron is parameterized with the kernel</a:t>
                </a:r>
              </a:p>
              <a:p>
                <a:pPr lvl="1"/>
                <a14:m>
                  <m:oMath xmlns:m="http://schemas.openxmlformats.org/officeDocument/2006/math">
                    <m:r>
                      <a:rPr lang="en-US" i="1">
                        <a:latin typeface="Cambria Math" panose="02040503050406030204" pitchFamily="18" charset="0"/>
                      </a:rPr>
                      <m:t>3×3</m:t>
                    </m:r>
                  </m:oMath>
                </a14:m>
                <a:r>
                  <a:rPr lang="en-US" dirty="0"/>
                  <a:t> weight matrix </a:t>
                </a:r>
                <a14:m>
                  <m:oMath xmlns:m="http://schemas.openxmlformats.org/officeDocument/2006/math">
                    <m:r>
                      <a:rPr lang="en-US" b="1" i="1">
                        <a:latin typeface="Cambria Math" panose="02040503050406030204" pitchFamily="18" charset="0"/>
                      </a:rPr>
                      <m:t>𝐰</m:t>
                    </m:r>
                  </m:oMath>
                </a14:m>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75C29359-19CD-2341-87D7-DF7CA349232E}"/>
                  </a:ext>
                </a:extLst>
              </p:cNvPr>
              <p:cNvSpPr>
                <a:spLocks noGrp="1" noRot="1" noChangeAspect="1" noMove="1" noResize="1" noEditPoints="1" noAdjustHandles="1" noChangeArrowheads="1" noChangeShapeType="1" noTextEdit="1"/>
              </p:cNvSpPr>
              <p:nvPr>
                <p:ph idx="1"/>
              </p:nvPr>
            </p:nvSpPr>
            <p:spPr>
              <a:xfrm>
                <a:off x="838200" y="1825625"/>
                <a:ext cx="5365955" cy="4351338"/>
              </a:xfrm>
              <a:blipFill>
                <a:blip r:embed="rId2"/>
                <a:stretch>
                  <a:fillRect l="-2128"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B3D98F3-F941-F644-8EFF-2F669F0C9EFD}"/>
              </a:ext>
            </a:extLst>
          </p:cNvPr>
          <p:cNvSpPr>
            <a:spLocks noGrp="1"/>
          </p:cNvSpPr>
          <p:nvPr>
            <p:ph type="sldNum" sz="quarter" idx="12"/>
          </p:nvPr>
        </p:nvSpPr>
        <p:spPr/>
        <p:txBody>
          <a:bodyPr/>
          <a:lstStyle/>
          <a:p>
            <a:fld id="{F5A137E7-F180-D043-87BE-208C74AB267C}" type="slidenum">
              <a:rPr lang="en-US" smtClean="0"/>
              <a:pPr/>
              <a:t>65</a:t>
            </a:fld>
            <a:endParaRPr lang="en-US"/>
          </a:p>
        </p:txBody>
      </p:sp>
      <p:sp>
        <p:nvSpPr>
          <p:cNvPr id="5" name="Rectangle 4">
            <a:extLst>
              <a:ext uri="{FF2B5EF4-FFF2-40B4-BE49-F238E27FC236}">
                <a16:creationId xmlns:a16="http://schemas.microsoft.com/office/drawing/2014/main" id="{471F5CB8-7177-5149-91BD-51AF6A83969F}"/>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1CE818A-334A-F94C-A979-974554DF0EFC}"/>
                  </a:ext>
                </a:extLst>
              </p:cNvPr>
              <p:cNvSpPr/>
              <p:nvPr/>
            </p:nvSpPr>
            <p:spPr>
              <a:xfrm>
                <a:off x="6096000" y="5188632"/>
                <a:ext cx="6096000" cy="16693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𝑖𝑚</m:t>
                          </m:r>
                        </m:e>
                      </m:d>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𝑛</m:t>
                          </m:r>
                          <m:r>
                            <a:rPr lang="en-US" i="0">
                              <a:latin typeface="Cambria Math" panose="02040503050406030204" pitchFamily="18" charset="0"/>
                            </a:rPr>
                            <m:t>=0</m:t>
                          </m:r>
                        </m:sub>
                        <m:sup>
                          <m:r>
                            <a:rPr lang="en-US" i="0">
                              <a:latin typeface="Cambria Math" panose="02040503050406030204" pitchFamily="18" charset="0"/>
                            </a:rPr>
                            <m:t>2</m:t>
                          </m:r>
                        </m:sup>
                        <m:e>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𝑚</m:t>
                              </m:r>
                              <m:r>
                                <a:rPr lang="en-US" i="0">
                                  <a:latin typeface="Cambria Math" panose="02040503050406030204" pitchFamily="18" charset="0"/>
                                </a:rPr>
                                <m:t>=0</m:t>
                              </m:r>
                            </m:sub>
                            <m:sup>
                              <m:r>
                                <a:rPr lang="en-US" i="0">
                                  <a:latin typeface="Cambria Math" panose="02040503050406030204" pitchFamily="18" charset="0"/>
                                </a:rPr>
                                <m:t>2</m:t>
                              </m:r>
                            </m:sup>
                            <m:e>
                              <m:r>
                                <a:rPr lang="en-US" i="1">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0" smtClean="0">
                                  <a:latin typeface="Cambria Math" panose="02040503050406030204" pitchFamily="18" charset="0"/>
                                </a:rPr>
                                <m:t>)</m:t>
                              </m:r>
                              <m:r>
                                <a:rPr lang="en-US" i="0">
                                  <a:latin typeface="Cambria Math" panose="02040503050406030204" pitchFamily="18" charset="0"/>
                                </a:rPr>
                                <m:t>.</m:t>
                              </m:r>
                              <m:r>
                                <a:rPr lang="en-US" i="1">
                                  <a:latin typeface="Cambria Math" panose="02040503050406030204" pitchFamily="18" charset="0"/>
                                </a:rPr>
                                <m:t>𝑖𝑚</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e>
                          </m:nary>
                        </m:e>
                      </m:nary>
                    </m:oMath>
                  </m:oMathPara>
                </a14:m>
                <a:endParaRPr lang="en-US" dirty="0"/>
              </a:p>
            </p:txBody>
          </p:sp>
        </mc:Choice>
        <mc:Fallback xmlns="">
          <p:sp>
            <p:nvSpPr>
              <p:cNvPr id="9" name="Rectangle 8">
                <a:extLst>
                  <a:ext uri="{FF2B5EF4-FFF2-40B4-BE49-F238E27FC236}">
                    <a16:creationId xmlns:a16="http://schemas.microsoft.com/office/drawing/2014/main" id="{31CE818A-334A-F94C-A979-974554DF0EFC}"/>
                  </a:ext>
                </a:extLst>
              </p:cNvPr>
              <p:cNvSpPr>
                <a:spLocks noRot="1" noChangeAspect="1" noMove="1" noResize="1" noEditPoints="1" noAdjustHandles="1" noChangeArrowheads="1" noChangeShapeType="1" noTextEdit="1"/>
              </p:cNvSpPr>
              <p:nvPr/>
            </p:nvSpPr>
            <p:spPr>
              <a:xfrm>
                <a:off x="6096000" y="5188632"/>
                <a:ext cx="6096000" cy="1669368"/>
              </a:xfrm>
              <a:prstGeom prst="rect">
                <a:avLst/>
              </a:prstGeom>
              <a:blipFill>
                <a:blip r:embed="rId3"/>
                <a:stretch>
                  <a:fillRect l="-16632" t="-111364" b="-187121"/>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A934A87D-59A9-524C-A694-820BE43CF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762" y="2292246"/>
            <a:ext cx="4279900" cy="27813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7792380-4E7B-C84B-9EC0-A504A3E789C8}"/>
              </a:ext>
            </a:extLst>
          </p:cNvPr>
          <p:cNvSpPr/>
          <p:nvPr/>
        </p:nvSpPr>
        <p:spPr>
          <a:xfrm>
            <a:off x="6587612" y="1974407"/>
            <a:ext cx="6096000" cy="646331"/>
          </a:xfrm>
          <a:prstGeom prst="rect">
            <a:avLst/>
          </a:prstGeom>
        </p:spPr>
        <p:txBody>
          <a:bodyPr>
            <a:spAutoFit/>
          </a:bodyPr>
          <a:lstStyle/>
          <a:p>
            <a:r>
              <a:rPr lang="en-US" dirty="0"/>
              <a:t>Image: </a:t>
            </a:r>
            <a:r>
              <a:rPr lang="en-US" dirty="0" err="1"/>
              <a:t>im</a:t>
            </a:r>
            <a:r>
              <a:rPr lang="en-US" dirty="0"/>
              <a:t>, dimensions 5x5</a:t>
            </a:r>
          </a:p>
          <a:p>
            <a:r>
              <a:rPr lang="en-US" dirty="0"/>
              <a:t>Kernel: k, dimensions 3x3</a:t>
            </a:r>
          </a:p>
        </p:txBody>
      </p:sp>
    </p:spTree>
    <p:extLst>
      <p:ext uri="{BB962C8B-B14F-4D97-AF65-F5344CB8AC3E}">
        <p14:creationId xmlns:p14="http://schemas.microsoft.com/office/powerpoint/2010/main" val="357153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3365-D3A1-F743-B0E4-79F62106294C}"/>
              </a:ext>
            </a:extLst>
          </p:cNvPr>
          <p:cNvSpPr>
            <a:spLocks noGrp="1"/>
          </p:cNvSpPr>
          <p:nvPr>
            <p:ph type="title"/>
          </p:nvPr>
        </p:nvSpPr>
        <p:spPr/>
        <p:txBody>
          <a:bodyPr/>
          <a:lstStyle/>
          <a:p>
            <a:r>
              <a:rPr lang="en-US" dirty="0"/>
              <a:t>Convolution in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C29359-19CD-2341-87D7-DF7CA349232E}"/>
                  </a:ext>
                </a:extLst>
              </p:cNvPr>
              <p:cNvSpPr>
                <a:spLocks noGrp="1"/>
              </p:cNvSpPr>
              <p:nvPr>
                <p:ph idx="1"/>
              </p:nvPr>
            </p:nvSpPr>
            <p:spPr>
              <a:xfrm>
                <a:off x="838200" y="1825625"/>
                <a:ext cx="5365955" cy="4351338"/>
              </a:xfrm>
            </p:spPr>
            <p:txBody>
              <a:bodyPr/>
              <a:lstStyle/>
              <a:p>
                <a14:m>
                  <m:oMath xmlns:m="http://schemas.openxmlformats.org/officeDocument/2006/math">
                    <m:r>
                      <a:rPr lang="en-US" i="1" smtClean="0">
                        <a:latin typeface="Cambria Math" panose="02040503050406030204" pitchFamily="18" charset="0"/>
                      </a:rPr>
                      <m:t>𝑥</m:t>
                    </m:r>
                  </m:oMath>
                </a14:m>
                <a:r>
                  <a:rPr lang="en-US" dirty="0"/>
                  <a:t> is a </a:t>
                </a:r>
                <a14:m>
                  <m:oMath xmlns:m="http://schemas.openxmlformats.org/officeDocument/2006/math">
                    <m:r>
                      <a:rPr lang="en-US" i="1">
                        <a:latin typeface="Cambria Math" panose="02040503050406030204" pitchFamily="18" charset="0"/>
                      </a:rPr>
                      <m:t>3×3</m:t>
                    </m:r>
                  </m:oMath>
                </a14:m>
                <a:r>
                  <a:rPr lang="en-US" dirty="0"/>
                  <a:t> chunk (dark area) of the image (blue array)</a:t>
                </a:r>
              </a:p>
              <a:p>
                <a:r>
                  <a:rPr lang="en-US" dirty="0"/>
                  <a:t>Kernel is the subscripts in the dark area</a:t>
                </a:r>
              </a:p>
              <a:p>
                <a:r>
                  <a:rPr lang="en-US" dirty="0"/>
                  <a:t>A neuron is parameterized with the kernel</a:t>
                </a:r>
              </a:p>
              <a:p>
                <a:pPr lvl="1"/>
                <a14:m>
                  <m:oMath xmlns:m="http://schemas.openxmlformats.org/officeDocument/2006/math">
                    <m:r>
                      <a:rPr lang="en-US" i="1">
                        <a:latin typeface="Cambria Math" panose="02040503050406030204" pitchFamily="18" charset="0"/>
                      </a:rPr>
                      <m:t>3×3</m:t>
                    </m:r>
                  </m:oMath>
                </a14:m>
                <a:r>
                  <a:rPr lang="en-US" dirty="0"/>
                  <a:t> weight matrix </a:t>
                </a:r>
                <a14:m>
                  <m:oMath xmlns:m="http://schemas.openxmlformats.org/officeDocument/2006/math">
                    <m:r>
                      <a:rPr lang="en-US" b="1" i="1">
                        <a:latin typeface="Cambria Math" panose="02040503050406030204" pitchFamily="18" charset="0"/>
                      </a:rPr>
                      <m:t>𝐰</m:t>
                    </m:r>
                  </m:oMath>
                </a14:m>
                <a:endParaRPr lang="en-US" b="1" dirty="0"/>
              </a:p>
              <a:p>
                <a:r>
                  <a:rPr lang="en-US" dirty="0"/>
                  <a:t>The activation obtained by sliding the kernel window to compute: </a:t>
                </a:r>
                <a:br>
                  <a:rPr lang="en-US" dirty="0"/>
                </a:br>
                <a:r>
                  <a:rPr lang="en-US" dirty="0"/>
                  <a:t>	 </a:t>
                </a:r>
                <a14:m>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𝑟𝑒𝑙𝑢</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𝐰</m:t>
                        </m:r>
                      </m:e>
                      <m:sup>
                        <m:r>
                          <a:rPr lang="en-US" sz="2400" i="1">
                            <a:latin typeface="Cambria Math" panose="02040503050406030204" pitchFamily="18" charset="0"/>
                          </a:rPr>
                          <m:t>𝑇</m:t>
                        </m:r>
                      </m:sup>
                    </m:sSup>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oMath>
                </a14:m>
                <a:endParaRPr lang="en-US" sz="2400" dirty="0"/>
              </a:p>
              <a:p>
                <a:pPr marL="0" indent="0">
                  <a:buNone/>
                </a:pPr>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75C29359-19CD-2341-87D7-DF7CA349232E}"/>
                  </a:ext>
                </a:extLst>
              </p:cNvPr>
              <p:cNvSpPr>
                <a:spLocks noGrp="1" noRot="1" noChangeAspect="1" noMove="1" noResize="1" noEditPoints="1" noAdjustHandles="1" noChangeArrowheads="1" noChangeShapeType="1" noTextEdit="1"/>
              </p:cNvSpPr>
              <p:nvPr>
                <p:ph idx="1"/>
              </p:nvPr>
            </p:nvSpPr>
            <p:spPr>
              <a:xfrm>
                <a:off x="838200" y="1825625"/>
                <a:ext cx="5365955" cy="4351338"/>
              </a:xfrm>
              <a:blipFill>
                <a:blip r:embed="rId3"/>
                <a:stretch>
                  <a:fillRect l="-2128" t="-2326" r="-1655" b="-8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B3D98F3-F941-F644-8EFF-2F669F0C9EFD}"/>
              </a:ext>
            </a:extLst>
          </p:cNvPr>
          <p:cNvSpPr>
            <a:spLocks noGrp="1"/>
          </p:cNvSpPr>
          <p:nvPr>
            <p:ph type="sldNum" sz="quarter" idx="12"/>
          </p:nvPr>
        </p:nvSpPr>
        <p:spPr/>
        <p:txBody>
          <a:bodyPr/>
          <a:lstStyle/>
          <a:p>
            <a:fld id="{F5A137E7-F180-D043-87BE-208C74AB267C}" type="slidenum">
              <a:rPr lang="en-US" smtClean="0"/>
              <a:pPr/>
              <a:t>66</a:t>
            </a:fld>
            <a:endParaRPr lang="en-US"/>
          </a:p>
        </p:txBody>
      </p:sp>
      <p:sp>
        <p:nvSpPr>
          <p:cNvPr id="5" name="Rectangle 4">
            <a:extLst>
              <a:ext uri="{FF2B5EF4-FFF2-40B4-BE49-F238E27FC236}">
                <a16:creationId xmlns:a16="http://schemas.microsoft.com/office/drawing/2014/main" id="{471F5CB8-7177-5149-91BD-51AF6A83969F}"/>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9" name="Picture 2">
            <a:extLst>
              <a:ext uri="{FF2B5EF4-FFF2-40B4-BE49-F238E27FC236}">
                <a16:creationId xmlns:a16="http://schemas.microsoft.com/office/drawing/2014/main" id="{AF45667A-E928-C04D-A4DD-E7BBEA9E5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762" y="2292246"/>
            <a:ext cx="4279900" cy="2781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29DEF0-D0B6-2640-B2A0-D4D6CB30BE34}"/>
                  </a:ext>
                </a:extLst>
              </p:cNvPr>
              <p:cNvSpPr txBox="1"/>
              <p:nvPr/>
            </p:nvSpPr>
            <p:spPr>
              <a:xfrm>
                <a:off x="9074150" y="4895176"/>
                <a:ext cx="6828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𝐰</m:t>
                          </m:r>
                        </m:e>
                        <m:sup>
                          <m:r>
                            <a:rPr lang="en-US" i="1">
                              <a:latin typeface="Cambria Math" panose="02040503050406030204" pitchFamily="18" charset="0"/>
                            </a:rPr>
                            <m:t>𝑇</m:t>
                          </m:r>
                        </m:sup>
                      </m:sSup>
                      <m:r>
                        <a:rPr lang="en-US" i="1">
                          <a:latin typeface="Cambria Math" panose="02040503050406030204" pitchFamily="18" charset="0"/>
                        </a:rPr>
                        <m:t>𝑥</m:t>
                      </m:r>
                    </m:oMath>
                  </m:oMathPara>
                </a14:m>
                <a:endParaRPr lang="en-US" dirty="0"/>
              </a:p>
            </p:txBody>
          </p:sp>
        </mc:Choice>
        <mc:Fallback xmlns="">
          <p:sp>
            <p:nvSpPr>
              <p:cNvPr id="10" name="TextBox 9">
                <a:extLst>
                  <a:ext uri="{FF2B5EF4-FFF2-40B4-BE49-F238E27FC236}">
                    <a16:creationId xmlns:a16="http://schemas.microsoft.com/office/drawing/2014/main" id="{FC29DEF0-D0B6-2640-B2A0-D4D6CB30BE34}"/>
                  </a:ext>
                </a:extLst>
              </p:cNvPr>
              <p:cNvSpPr txBox="1">
                <a:spLocks noRot="1" noChangeAspect="1" noMove="1" noResize="1" noEditPoints="1" noAdjustHandles="1" noChangeArrowheads="1" noChangeShapeType="1" noTextEdit="1"/>
              </p:cNvSpPr>
              <p:nvPr/>
            </p:nvSpPr>
            <p:spPr>
              <a:xfrm>
                <a:off x="9074150" y="4895176"/>
                <a:ext cx="68287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3946CA7-379D-E247-ACFF-33BB20C98B06}"/>
                  </a:ext>
                </a:extLst>
              </p:cNvPr>
              <p:cNvSpPr/>
              <p:nvPr/>
            </p:nvSpPr>
            <p:spPr>
              <a:xfrm>
                <a:off x="6096000" y="5061830"/>
                <a:ext cx="6096000" cy="16693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𝑖𝑚</m:t>
                          </m:r>
                        </m:e>
                      </m:d>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𝑛</m:t>
                          </m:r>
                          <m:r>
                            <a:rPr lang="en-US" i="0">
                              <a:latin typeface="Cambria Math" panose="02040503050406030204" pitchFamily="18" charset="0"/>
                            </a:rPr>
                            <m:t>=0</m:t>
                          </m:r>
                        </m:sub>
                        <m:sup>
                          <m:r>
                            <a:rPr lang="en-US" i="0">
                              <a:latin typeface="Cambria Math" panose="02040503050406030204" pitchFamily="18" charset="0"/>
                            </a:rPr>
                            <m:t>2</m:t>
                          </m:r>
                        </m:sup>
                        <m:e>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𝑚</m:t>
                              </m:r>
                              <m:r>
                                <a:rPr lang="en-US" i="0">
                                  <a:latin typeface="Cambria Math" panose="02040503050406030204" pitchFamily="18" charset="0"/>
                                </a:rPr>
                                <m:t>=0</m:t>
                              </m:r>
                            </m:sub>
                            <m:sup>
                              <m:r>
                                <a:rPr lang="en-US" i="0">
                                  <a:latin typeface="Cambria Math" panose="02040503050406030204" pitchFamily="18" charset="0"/>
                                </a:rPr>
                                <m:t>2</m:t>
                              </m:r>
                            </m:sup>
                            <m:e>
                              <m:r>
                                <a:rPr lang="en-US" i="1">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0" smtClean="0">
                                  <a:latin typeface="Cambria Math" panose="02040503050406030204" pitchFamily="18" charset="0"/>
                                </a:rPr>
                                <m:t>)</m:t>
                              </m:r>
                              <m:r>
                                <a:rPr lang="en-US" i="0">
                                  <a:latin typeface="Cambria Math" panose="02040503050406030204" pitchFamily="18" charset="0"/>
                                </a:rPr>
                                <m:t>.</m:t>
                              </m:r>
                              <m:r>
                                <a:rPr lang="en-US" i="1">
                                  <a:latin typeface="Cambria Math" panose="02040503050406030204" pitchFamily="18" charset="0"/>
                                </a:rPr>
                                <m:t>𝑖𝑚</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e>
                          </m:nary>
                        </m:e>
                      </m:nary>
                    </m:oMath>
                  </m:oMathPara>
                </a14:m>
                <a:endParaRPr lang="en-US" dirty="0"/>
              </a:p>
            </p:txBody>
          </p:sp>
        </mc:Choice>
        <mc:Fallback xmlns="">
          <p:sp>
            <p:nvSpPr>
              <p:cNvPr id="11" name="Rectangle 10">
                <a:extLst>
                  <a:ext uri="{FF2B5EF4-FFF2-40B4-BE49-F238E27FC236}">
                    <a16:creationId xmlns:a16="http://schemas.microsoft.com/office/drawing/2014/main" id="{53946CA7-379D-E247-ACFF-33BB20C98B06}"/>
                  </a:ext>
                </a:extLst>
              </p:cNvPr>
              <p:cNvSpPr>
                <a:spLocks noRot="1" noChangeAspect="1" noMove="1" noResize="1" noEditPoints="1" noAdjustHandles="1" noChangeArrowheads="1" noChangeShapeType="1" noTextEdit="1"/>
              </p:cNvSpPr>
              <p:nvPr/>
            </p:nvSpPr>
            <p:spPr>
              <a:xfrm>
                <a:off x="6096000" y="5061830"/>
                <a:ext cx="6096000" cy="1669368"/>
              </a:xfrm>
              <a:prstGeom prst="rect">
                <a:avLst/>
              </a:prstGeom>
              <a:blipFill>
                <a:blip r:embed="rId6"/>
                <a:stretch>
                  <a:fillRect l="-16632" t="-111364" b="-187121"/>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DC1E2C1B-DDF6-E640-876B-F9F43FD22E6E}"/>
              </a:ext>
            </a:extLst>
          </p:cNvPr>
          <p:cNvSpPr/>
          <p:nvPr/>
        </p:nvSpPr>
        <p:spPr>
          <a:xfrm>
            <a:off x="6587612" y="1974407"/>
            <a:ext cx="6096000" cy="646331"/>
          </a:xfrm>
          <a:prstGeom prst="rect">
            <a:avLst/>
          </a:prstGeom>
        </p:spPr>
        <p:txBody>
          <a:bodyPr>
            <a:spAutoFit/>
          </a:bodyPr>
          <a:lstStyle/>
          <a:p>
            <a:r>
              <a:rPr lang="en-US" dirty="0"/>
              <a:t>Image: </a:t>
            </a:r>
            <a:r>
              <a:rPr lang="en-US" dirty="0" err="1"/>
              <a:t>im</a:t>
            </a:r>
            <a:r>
              <a:rPr lang="en-US" dirty="0"/>
              <a:t>, dimensions 5x5</a:t>
            </a:r>
          </a:p>
          <a:p>
            <a:r>
              <a:rPr lang="en-US" dirty="0"/>
              <a:t>Kernel: k, dimensions 3x3</a:t>
            </a:r>
          </a:p>
        </p:txBody>
      </p:sp>
    </p:spTree>
    <p:extLst>
      <p:ext uri="{BB962C8B-B14F-4D97-AF65-F5344CB8AC3E}">
        <p14:creationId xmlns:p14="http://schemas.microsoft.com/office/powerpoint/2010/main" val="762968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103E-0B9B-B544-A7C1-5EF0D6387897}"/>
              </a:ext>
            </a:extLst>
          </p:cNvPr>
          <p:cNvSpPr>
            <a:spLocks noGrp="1"/>
          </p:cNvSpPr>
          <p:nvPr>
            <p:ph type="title"/>
          </p:nvPr>
        </p:nvSpPr>
        <p:spPr/>
        <p:txBody>
          <a:bodyPr>
            <a:normAutofit/>
          </a:bodyPr>
          <a:lstStyle/>
          <a:p>
            <a:r>
              <a:rPr lang="en-US" dirty="0"/>
              <a:t>Motivations</a:t>
            </a:r>
          </a:p>
        </p:txBody>
      </p:sp>
      <p:sp>
        <p:nvSpPr>
          <p:cNvPr id="3" name="Content Placeholder 2">
            <a:extLst>
              <a:ext uri="{FF2B5EF4-FFF2-40B4-BE49-F238E27FC236}">
                <a16:creationId xmlns:a16="http://schemas.microsoft.com/office/drawing/2014/main" id="{78565148-5A55-9A4C-B3CB-0E07038F2651}"/>
              </a:ext>
            </a:extLst>
          </p:cNvPr>
          <p:cNvSpPr>
            <a:spLocks noGrp="1"/>
          </p:cNvSpPr>
          <p:nvPr>
            <p:ph idx="1"/>
          </p:nvPr>
        </p:nvSpPr>
        <p:spPr>
          <a:xfrm>
            <a:off x="838199" y="1825625"/>
            <a:ext cx="6620813" cy="4351338"/>
          </a:xfrm>
        </p:spPr>
        <p:txBody>
          <a:bodyPr>
            <a:normAutofit/>
          </a:bodyPr>
          <a:lstStyle/>
          <a:p>
            <a:r>
              <a:rPr lang="en-US" dirty="0"/>
              <a:t>Local connectivity</a:t>
            </a:r>
          </a:p>
          <a:p>
            <a:pPr lvl="1"/>
            <a:r>
              <a:rPr lang="en-US" dirty="0"/>
              <a:t>A neuron depends only on </a:t>
            </a:r>
            <a:r>
              <a:rPr lang="en-US" dirty="0">
                <a:solidFill>
                  <a:srgbClr val="C00000"/>
                </a:solidFill>
              </a:rPr>
              <a:t>a few local </a:t>
            </a:r>
            <a:r>
              <a:rPr lang="en-US" dirty="0"/>
              <a:t>input neurons</a:t>
            </a:r>
          </a:p>
          <a:p>
            <a:pPr lvl="1"/>
            <a:r>
              <a:rPr lang="en-US" dirty="0"/>
              <a:t>Translation invariance</a:t>
            </a:r>
          </a:p>
          <a:p>
            <a:r>
              <a:rPr lang="en-US" dirty="0"/>
              <a:t>Comparison to Fully connected</a:t>
            </a:r>
          </a:p>
          <a:p>
            <a:pPr lvl="1"/>
            <a:r>
              <a:rPr lang="en-US" dirty="0"/>
              <a:t>Parameter sharing, reduce overfitting</a:t>
            </a:r>
          </a:p>
          <a:p>
            <a:pPr lvl="1"/>
            <a:r>
              <a:rPr lang="en-US" dirty="0"/>
              <a:t>Make use of spatial structure: </a:t>
            </a:r>
            <a:r>
              <a:rPr lang="en-US" b="1" dirty="0"/>
              <a:t>strong prior</a:t>
            </a:r>
            <a:r>
              <a:rPr lang="en-US" dirty="0"/>
              <a:t> for vision!</a:t>
            </a:r>
          </a:p>
          <a:p>
            <a:endParaRPr lang="en-US" dirty="0"/>
          </a:p>
        </p:txBody>
      </p:sp>
      <p:sp>
        <p:nvSpPr>
          <p:cNvPr id="4" name="Slide Number Placeholder 3">
            <a:extLst>
              <a:ext uri="{FF2B5EF4-FFF2-40B4-BE49-F238E27FC236}">
                <a16:creationId xmlns:a16="http://schemas.microsoft.com/office/drawing/2014/main" id="{D7DAD5D1-4883-664D-82C7-3FC43314DE09}"/>
              </a:ext>
            </a:extLst>
          </p:cNvPr>
          <p:cNvSpPr>
            <a:spLocks noGrp="1"/>
          </p:cNvSpPr>
          <p:nvPr>
            <p:ph type="sldNum" sz="quarter" idx="12"/>
          </p:nvPr>
        </p:nvSpPr>
        <p:spPr/>
        <p:txBody>
          <a:bodyPr/>
          <a:lstStyle/>
          <a:p>
            <a:fld id="{F5A137E7-F180-D043-87BE-208C74AB267C}" type="slidenum">
              <a:rPr lang="en-US" smtClean="0"/>
              <a:pPr/>
              <a:t>67</a:t>
            </a:fld>
            <a:endParaRPr lang="en-US"/>
          </a:p>
        </p:txBody>
      </p:sp>
      <p:graphicFrame>
        <p:nvGraphicFramePr>
          <p:cNvPr id="5" name="Table 6">
            <a:extLst>
              <a:ext uri="{FF2B5EF4-FFF2-40B4-BE49-F238E27FC236}">
                <a16:creationId xmlns:a16="http://schemas.microsoft.com/office/drawing/2014/main" id="{3655FB4B-372C-5A4B-89F1-EF2772C69DEE}"/>
              </a:ext>
            </a:extLst>
          </p:cNvPr>
          <p:cNvGraphicFramePr>
            <a:graphicFrameLocks/>
          </p:cNvGraphicFramePr>
          <p:nvPr>
            <p:extLst>
              <p:ext uri="{D42A27DB-BD31-4B8C-83A1-F6EECF244321}">
                <p14:modId xmlns:p14="http://schemas.microsoft.com/office/powerpoint/2010/main" val="98466889"/>
              </p:ext>
            </p:extLst>
          </p:nvPr>
        </p:nvGraphicFramePr>
        <p:xfrm>
          <a:off x="8879264" y="1338211"/>
          <a:ext cx="481314" cy="185420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22121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774016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graphicFrame>
        <p:nvGraphicFramePr>
          <p:cNvPr id="6" name="Table 5">
            <a:extLst>
              <a:ext uri="{FF2B5EF4-FFF2-40B4-BE49-F238E27FC236}">
                <a16:creationId xmlns:a16="http://schemas.microsoft.com/office/drawing/2014/main" id="{99616A61-5514-474E-9811-45B5D4381384}"/>
              </a:ext>
            </a:extLst>
          </p:cNvPr>
          <p:cNvGraphicFramePr>
            <a:graphicFrameLocks/>
          </p:cNvGraphicFramePr>
          <p:nvPr>
            <p:extLst>
              <p:ext uri="{D42A27DB-BD31-4B8C-83A1-F6EECF244321}">
                <p14:modId xmlns:p14="http://schemas.microsoft.com/office/powerpoint/2010/main" val="3768477957"/>
              </p:ext>
            </p:extLst>
          </p:nvPr>
        </p:nvGraphicFramePr>
        <p:xfrm>
          <a:off x="9922915" y="1720175"/>
          <a:ext cx="481314" cy="111252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cxnSp>
        <p:nvCxnSpPr>
          <p:cNvPr id="7" name="Straight Connector 6">
            <a:extLst>
              <a:ext uri="{FF2B5EF4-FFF2-40B4-BE49-F238E27FC236}">
                <a16:creationId xmlns:a16="http://schemas.microsoft.com/office/drawing/2014/main" id="{6C1EEC5C-81FC-6E44-B454-CC1D1BAC8184}"/>
              </a:ext>
            </a:extLst>
          </p:cNvPr>
          <p:cNvCxnSpPr>
            <a:cxnSpLocks/>
          </p:cNvCxnSpPr>
          <p:nvPr/>
        </p:nvCxnSpPr>
        <p:spPr>
          <a:xfrm>
            <a:off x="9360578" y="1522325"/>
            <a:ext cx="562337" cy="363071"/>
          </a:xfrm>
          <a:prstGeom prst="line">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97A596-E747-1A4D-84D5-4959FD5AE2A0}"/>
              </a:ext>
            </a:extLst>
          </p:cNvPr>
          <p:cNvCxnSpPr>
            <a:cxnSpLocks/>
          </p:cNvCxnSpPr>
          <p:nvPr/>
        </p:nvCxnSpPr>
        <p:spPr>
          <a:xfrm flipV="1">
            <a:off x="9360578" y="1885396"/>
            <a:ext cx="562337" cy="376518"/>
          </a:xfrm>
          <a:prstGeom prst="line">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FE5126-DD2B-2A4B-8D0A-40396BE47675}"/>
              </a:ext>
            </a:extLst>
          </p:cNvPr>
          <p:cNvSpPr txBox="1"/>
          <p:nvPr/>
        </p:nvSpPr>
        <p:spPr>
          <a:xfrm>
            <a:off x="10493934" y="2080645"/>
            <a:ext cx="343364" cy="369332"/>
          </a:xfrm>
          <a:prstGeom prst="rect">
            <a:avLst/>
          </a:prstGeom>
          <a:noFill/>
        </p:spPr>
        <p:txBody>
          <a:bodyPr wrap="none" rtlCol="0">
            <a:spAutoFit/>
          </a:bodyPr>
          <a:lstStyle/>
          <a:p>
            <a:r>
              <a:rPr lang="en-US" dirty="0"/>
              <a:t>…</a:t>
            </a:r>
          </a:p>
        </p:txBody>
      </p:sp>
      <p:cxnSp>
        <p:nvCxnSpPr>
          <p:cNvPr id="10" name="Straight Connector 9">
            <a:extLst>
              <a:ext uri="{FF2B5EF4-FFF2-40B4-BE49-F238E27FC236}">
                <a16:creationId xmlns:a16="http://schemas.microsoft.com/office/drawing/2014/main" id="{BCB278A6-9F62-9243-8CA3-219E1F7C6723}"/>
              </a:ext>
            </a:extLst>
          </p:cNvPr>
          <p:cNvCxnSpPr>
            <a:cxnSpLocks/>
          </p:cNvCxnSpPr>
          <p:nvPr/>
        </p:nvCxnSpPr>
        <p:spPr>
          <a:xfrm>
            <a:off x="9360578" y="1885396"/>
            <a:ext cx="562337" cy="0"/>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A32CD2-1BB5-4C43-8978-502EBEE8949D}"/>
              </a:ext>
            </a:extLst>
          </p:cNvPr>
          <p:cNvCxnSpPr>
            <a:cxnSpLocks/>
          </p:cNvCxnSpPr>
          <p:nvPr/>
        </p:nvCxnSpPr>
        <p:spPr>
          <a:xfrm>
            <a:off x="9360578" y="1898843"/>
            <a:ext cx="562337" cy="363071"/>
          </a:xfrm>
          <a:prstGeom prst="line">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DEFFB9-0D9D-AE42-98EC-2AB39C598CB2}"/>
              </a:ext>
            </a:extLst>
          </p:cNvPr>
          <p:cNvCxnSpPr>
            <a:cxnSpLocks/>
          </p:cNvCxnSpPr>
          <p:nvPr/>
        </p:nvCxnSpPr>
        <p:spPr>
          <a:xfrm flipV="1">
            <a:off x="9360578" y="2261914"/>
            <a:ext cx="562337" cy="376518"/>
          </a:xfrm>
          <a:prstGeom prst="line">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2A42FE-EC18-4442-96E0-1A1A7F31533A}"/>
              </a:ext>
            </a:extLst>
          </p:cNvPr>
          <p:cNvCxnSpPr>
            <a:cxnSpLocks/>
          </p:cNvCxnSpPr>
          <p:nvPr/>
        </p:nvCxnSpPr>
        <p:spPr>
          <a:xfrm>
            <a:off x="9360578" y="2261914"/>
            <a:ext cx="562337" cy="0"/>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DEB69A-016A-7946-9BB5-05E9F91B492F}"/>
              </a:ext>
            </a:extLst>
          </p:cNvPr>
          <p:cNvCxnSpPr>
            <a:cxnSpLocks/>
          </p:cNvCxnSpPr>
          <p:nvPr/>
        </p:nvCxnSpPr>
        <p:spPr>
          <a:xfrm>
            <a:off x="9364352" y="2268638"/>
            <a:ext cx="562337" cy="363071"/>
          </a:xfrm>
          <a:prstGeom prst="line">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D978E8-749F-E249-8D8C-B1505C892A8E}"/>
              </a:ext>
            </a:extLst>
          </p:cNvPr>
          <p:cNvCxnSpPr>
            <a:cxnSpLocks/>
          </p:cNvCxnSpPr>
          <p:nvPr/>
        </p:nvCxnSpPr>
        <p:spPr>
          <a:xfrm flipV="1">
            <a:off x="9364352" y="2631709"/>
            <a:ext cx="562337" cy="376518"/>
          </a:xfrm>
          <a:prstGeom prst="line">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CF4B3-7E8A-E94D-BC91-10F153723EE1}"/>
              </a:ext>
            </a:extLst>
          </p:cNvPr>
          <p:cNvCxnSpPr>
            <a:cxnSpLocks/>
          </p:cNvCxnSpPr>
          <p:nvPr/>
        </p:nvCxnSpPr>
        <p:spPr>
          <a:xfrm>
            <a:off x="9364352" y="2631709"/>
            <a:ext cx="562337" cy="0"/>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9D89E2-43CB-8A40-9CAC-9A4BE27C3F16}"/>
              </a:ext>
            </a:extLst>
          </p:cNvPr>
          <p:cNvSpPr txBox="1"/>
          <p:nvPr/>
        </p:nvSpPr>
        <p:spPr>
          <a:xfrm>
            <a:off x="7984043" y="6435765"/>
            <a:ext cx="2928687" cy="369332"/>
          </a:xfrm>
          <a:prstGeom prst="rect">
            <a:avLst/>
          </a:prstGeom>
          <a:noFill/>
        </p:spPr>
        <p:txBody>
          <a:bodyPr wrap="none" rtlCol="0">
            <a:spAutoFit/>
          </a:bodyPr>
          <a:lstStyle/>
          <a:p>
            <a:r>
              <a:rPr lang="en-US" dirty="0"/>
              <a:t>Fully connected (dense layer)</a:t>
            </a:r>
          </a:p>
        </p:txBody>
      </p:sp>
      <p:sp>
        <p:nvSpPr>
          <p:cNvPr id="18" name="TextBox 17">
            <a:extLst>
              <a:ext uri="{FF2B5EF4-FFF2-40B4-BE49-F238E27FC236}">
                <a16:creationId xmlns:a16="http://schemas.microsoft.com/office/drawing/2014/main" id="{217E32BD-ED1D-5040-BFE9-AB4D9D1D9B3D}"/>
              </a:ext>
            </a:extLst>
          </p:cNvPr>
          <p:cNvSpPr txBox="1"/>
          <p:nvPr/>
        </p:nvSpPr>
        <p:spPr>
          <a:xfrm>
            <a:off x="8394682" y="3196185"/>
            <a:ext cx="1992597" cy="369332"/>
          </a:xfrm>
          <a:prstGeom prst="rect">
            <a:avLst/>
          </a:prstGeom>
          <a:noFill/>
        </p:spPr>
        <p:txBody>
          <a:bodyPr wrap="none" rtlCol="0">
            <a:spAutoFit/>
          </a:bodyPr>
          <a:lstStyle/>
          <a:p>
            <a:r>
              <a:rPr lang="en-US" dirty="0"/>
              <a:t>Convolutional layer</a:t>
            </a:r>
          </a:p>
        </p:txBody>
      </p:sp>
      <p:graphicFrame>
        <p:nvGraphicFramePr>
          <p:cNvPr id="19" name="Table 6">
            <a:extLst>
              <a:ext uri="{FF2B5EF4-FFF2-40B4-BE49-F238E27FC236}">
                <a16:creationId xmlns:a16="http://schemas.microsoft.com/office/drawing/2014/main" id="{393A871F-8FE2-9F4C-9AC0-EA1E6807BF2F}"/>
              </a:ext>
            </a:extLst>
          </p:cNvPr>
          <p:cNvGraphicFramePr>
            <a:graphicFrameLocks/>
          </p:cNvGraphicFramePr>
          <p:nvPr>
            <p:extLst>
              <p:ext uri="{D42A27DB-BD31-4B8C-83A1-F6EECF244321}">
                <p14:modId xmlns:p14="http://schemas.microsoft.com/office/powerpoint/2010/main" val="4010815212"/>
              </p:ext>
            </p:extLst>
          </p:nvPr>
        </p:nvGraphicFramePr>
        <p:xfrm>
          <a:off x="8889897" y="4581565"/>
          <a:ext cx="481314" cy="185420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22121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774016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graphicFrame>
        <p:nvGraphicFramePr>
          <p:cNvPr id="20" name="Table 19">
            <a:extLst>
              <a:ext uri="{FF2B5EF4-FFF2-40B4-BE49-F238E27FC236}">
                <a16:creationId xmlns:a16="http://schemas.microsoft.com/office/drawing/2014/main" id="{0E69E4A0-CD53-EC4C-B6B6-9380A144772F}"/>
              </a:ext>
            </a:extLst>
          </p:cNvPr>
          <p:cNvGraphicFramePr>
            <a:graphicFrameLocks/>
          </p:cNvGraphicFramePr>
          <p:nvPr>
            <p:extLst>
              <p:ext uri="{D42A27DB-BD31-4B8C-83A1-F6EECF244321}">
                <p14:modId xmlns:p14="http://schemas.microsoft.com/office/powerpoint/2010/main" val="396786167"/>
              </p:ext>
            </p:extLst>
          </p:nvPr>
        </p:nvGraphicFramePr>
        <p:xfrm>
          <a:off x="9933548" y="4963529"/>
          <a:ext cx="481314" cy="111252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sp>
        <p:nvSpPr>
          <p:cNvPr id="21" name="TextBox 20">
            <a:extLst>
              <a:ext uri="{FF2B5EF4-FFF2-40B4-BE49-F238E27FC236}">
                <a16:creationId xmlns:a16="http://schemas.microsoft.com/office/drawing/2014/main" id="{4A7109A8-BA60-2344-A271-47AA6CCC05A7}"/>
              </a:ext>
            </a:extLst>
          </p:cNvPr>
          <p:cNvSpPr txBox="1"/>
          <p:nvPr/>
        </p:nvSpPr>
        <p:spPr>
          <a:xfrm>
            <a:off x="10504567" y="5323999"/>
            <a:ext cx="343364"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998F1B0C-BFBE-1445-B3E0-E686A6EA85D6}"/>
              </a:ext>
            </a:extLst>
          </p:cNvPr>
          <p:cNvSpPr txBox="1"/>
          <p:nvPr/>
        </p:nvSpPr>
        <p:spPr>
          <a:xfrm>
            <a:off x="9504450" y="5027568"/>
            <a:ext cx="292068" cy="369332"/>
          </a:xfrm>
          <a:prstGeom prst="rect">
            <a:avLst/>
          </a:prstGeom>
          <a:noFill/>
        </p:spPr>
        <p:txBody>
          <a:bodyPr wrap="none" rtlCol="0">
            <a:spAutoFit/>
          </a:bodyPr>
          <a:lstStyle/>
          <a:p>
            <a:r>
              <a:rPr lang="en-US" dirty="0"/>
              <a:t>?</a:t>
            </a:r>
          </a:p>
        </p:txBody>
      </p:sp>
      <p:sp>
        <p:nvSpPr>
          <p:cNvPr id="23" name="Rectangle 22">
            <a:extLst>
              <a:ext uri="{FF2B5EF4-FFF2-40B4-BE49-F238E27FC236}">
                <a16:creationId xmlns:a16="http://schemas.microsoft.com/office/drawing/2014/main" id="{ADA7E0F6-1BF0-8549-88CF-10DFB39E48A0}"/>
              </a:ext>
            </a:extLst>
          </p:cNvPr>
          <p:cNvSpPr/>
          <p:nvPr/>
        </p:nvSpPr>
        <p:spPr>
          <a:xfrm>
            <a:off x="7809321" y="3820763"/>
            <a:ext cx="4708501" cy="646331"/>
          </a:xfrm>
          <a:prstGeom prst="rect">
            <a:avLst/>
          </a:prstGeom>
        </p:spPr>
        <p:txBody>
          <a:bodyPr wrap="square">
            <a:spAutoFit/>
          </a:bodyPr>
          <a:lstStyle/>
          <a:p>
            <a:r>
              <a:rPr lang="en-US" dirty="0"/>
              <a:t>#current layer neurons x #previous layer neurons + #current layer neurons </a:t>
            </a:r>
          </a:p>
        </p:txBody>
      </p:sp>
      <p:sp>
        <p:nvSpPr>
          <p:cNvPr id="24" name="TextBox 23">
            <a:extLst>
              <a:ext uri="{FF2B5EF4-FFF2-40B4-BE49-F238E27FC236}">
                <a16:creationId xmlns:a16="http://schemas.microsoft.com/office/drawing/2014/main" id="{A4CDD60D-C0DE-6C4B-9B6F-16858ADCE3A8}"/>
              </a:ext>
            </a:extLst>
          </p:cNvPr>
          <p:cNvSpPr txBox="1"/>
          <p:nvPr/>
        </p:nvSpPr>
        <p:spPr>
          <a:xfrm>
            <a:off x="8455498" y="905838"/>
            <a:ext cx="2249975" cy="369332"/>
          </a:xfrm>
          <a:prstGeom prst="rect">
            <a:avLst/>
          </a:prstGeom>
          <a:noFill/>
        </p:spPr>
        <p:txBody>
          <a:bodyPr wrap="none" rtlCol="0">
            <a:spAutoFit/>
          </a:bodyPr>
          <a:lstStyle/>
          <a:p>
            <a:r>
              <a:rPr lang="en-US" dirty="0"/>
              <a:t>Kernel dimensions + 1</a:t>
            </a:r>
          </a:p>
        </p:txBody>
      </p:sp>
      <p:sp>
        <p:nvSpPr>
          <p:cNvPr id="25" name="TextBox 24">
            <a:extLst>
              <a:ext uri="{FF2B5EF4-FFF2-40B4-BE49-F238E27FC236}">
                <a16:creationId xmlns:a16="http://schemas.microsoft.com/office/drawing/2014/main" id="{EAF87CDC-F9BD-E442-986F-D4235B761F15}"/>
              </a:ext>
            </a:extLst>
          </p:cNvPr>
          <p:cNvSpPr txBox="1"/>
          <p:nvPr/>
        </p:nvSpPr>
        <p:spPr>
          <a:xfrm>
            <a:off x="5488299" y="5085751"/>
            <a:ext cx="2680839" cy="1015663"/>
          </a:xfrm>
          <a:prstGeom prst="rect">
            <a:avLst/>
          </a:prstGeom>
          <a:noFill/>
          <a:ln>
            <a:solidFill>
              <a:srgbClr val="000000"/>
            </a:solidFill>
          </a:ln>
        </p:spPr>
        <p:txBody>
          <a:bodyPr wrap="square" rtlCol="0">
            <a:spAutoFit/>
          </a:bodyPr>
          <a:lstStyle/>
          <a:p>
            <a:r>
              <a:rPr lang="en-US" sz="2000" dirty="0"/>
              <a:t>1D Convolution View: How many parameters do we need?</a:t>
            </a:r>
          </a:p>
        </p:txBody>
      </p:sp>
    </p:spTree>
    <p:extLst>
      <p:ext uri="{BB962C8B-B14F-4D97-AF65-F5344CB8AC3E}">
        <p14:creationId xmlns:p14="http://schemas.microsoft.com/office/powerpoint/2010/main" val="2740467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Channels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Colored image = tensor of shape (height, width, channels)</a:t>
            </a:r>
          </a:p>
          <a:p>
            <a:r>
              <a:rPr lang="en-US" dirty="0"/>
              <a:t>Convolutions are usually </a:t>
            </a:r>
            <a:r>
              <a:rPr lang="en-US" dirty="0">
                <a:solidFill>
                  <a:srgbClr val="C00000"/>
                </a:solidFill>
              </a:rPr>
              <a:t>computed for each channel separately </a:t>
            </a:r>
            <a:r>
              <a:rPr lang="en-US" dirty="0"/>
              <a:t>and </a:t>
            </a:r>
            <a:r>
              <a:rPr lang="en-US" dirty="0">
                <a:solidFill>
                  <a:srgbClr val="00B050"/>
                </a:solidFill>
              </a:rPr>
              <a:t>summed</a:t>
            </a:r>
            <a:r>
              <a:rPr lang="en-US" dirty="0"/>
              <a:t>:</a:t>
            </a:r>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68</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0E62E2D-B329-C449-A0E8-52FD1DCF66B1}"/>
                  </a:ext>
                </a:extLst>
              </p:cNvPr>
              <p:cNvSpPr/>
              <p:nvPr/>
            </p:nvSpPr>
            <p:spPr>
              <a:xfrm>
                <a:off x="4739974" y="5741298"/>
                <a:ext cx="3016852" cy="8713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𝑖</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𝑐𝑜𝑙𝑜𝑟</m:t>
                              </m:r>
                            </m:sup>
                          </m:sSup>
                        </m:e>
                      </m:d>
                      <m:r>
                        <a:rPr lang="en-US" i="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𝑐</m:t>
                          </m:r>
                          <m:r>
                            <a:rPr lang="en-US" i="0">
                              <a:latin typeface="Cambria Math" panose="02040503050406030204" pitchFamily="18" charset="0"/>
                            </a:rPr>
                            <m:t>=0</m:t>
                          </m:r>
                        </m:sub>
                        <m:sup>
                          <m:r>
                            <a:rPr lang="en-US" i="0">
                              <a:latin typeface="Cambria Math" panose="02040503050406030204" pitchFamily="18" charset="0"/>
                            </a:rPr>
                            <m:t>2</m:t>
                          </m:r>
                        </m:sup>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𝑐</m:t>
                              </m:r>
                            </m:sup>
                          </m:sSup>
                          <m:r>
                            <a:rPr lang="en-US" i="0">
                              <a:latin typeface="Cambria Math" panose="02040503050406030204" pitchFamily="18" charset="0"/>
                            </a:rPr>
                            <m:t>⋆</m:t>
                          </m:r>
                          <m:r>
                            <a:rPr lang="en-US" i="1">
                              <a:latin typeface="Cambria Math" panose="02040503050406030204" pitchFamily="18" charset="0"/>
                            </a:rPr>
                            <m:t>𝑖</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𝑐</m:t>
                              </m:r>
                            </m:sup>
                          </m:sSup>
                        </m:e>
                      </m:nary>
                    </m:oMath>
                  </m:oMathPara>
                </a14:m>
                <a:endParaRPr lang="en-US" dirty="0"/>
              </a:p>
            </p:txBody>
          </p:sp>
        </mc:Choice>
        <mc:Fallback xmlns="">
          <p:sp>
            <p:nvSpPr>
              <p:cNvPr id="6" name="Rectangle 5">
                <a:extLst>
                  <a:ext uri="{FF2B5EF4-FFF2-40B4-BE49-F238E27FC236}">
                    <a16:creationId xmlns:a16="http://schemas.microsoft.com/office/drawing/2014/main" id="{60E62E2D-B329-C449-A0E8-52FD1DCF66B1}"/>
                  </a:ext>
                </a:extLst>
              </p:cNvPr>
              <p:cNvSpPr>
                <a:spLocks noRot="1" noChangeAspect="1" noMove="1" noResize="1" noEditPoints="1" noAdjustHandles="1" noChangeArrowheads="1" noChangeShapeType="1" noTextEdit="1"/>
              </p:cNvSpPr>
              <p:nvPr/>
            </p:nvSpPr>
            <p:spPr>
              <a:xfrm>
                <a:off x="4739974" y="5741298"/>
                <a:ext cx="3016852" cy="871329"/>
              </a:xfrm>
              <a:prstGeom prst="rect">
                <a:avLst/>
              </a:prstGeom>
              <a:blipFill>
                <a:blip r:embed="rId3"/>
                <a:stretch>
                  <a:fillRect t="-95652" b="-150725"/>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77E438B7-3B58-1E40-B6EF-BFE1811805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4900" y="3233195"/>
            <a:ext cx="2362200" cy="2171700"/>
          </a:xfrm>
          <a:prstGeom prst="rect">
            <a:avLst/>
          </a:prstGeom>
        </p:spPr>
      </p:pic>
      <p:pic>
        <p:nvPicPr>
          <p:cNvPr id="1026" name="Picture 2">
            <a:extLst>
              <a:ext uri="{FF2B5EF4-FFF2-40B4-BE49-F238E27FC236}">
                <a16:creationId xmlns:a16="http://schemas.microsoft.com/office/drawing/2014/main" id="{901EE865-6397-B14C-B7E2-17C5F8C55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3459267"/>
            <a:ext cx="2049311" cy="187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499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8BECA4A9-DB8B-3E43-8C5C-8BD9C2E5B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69</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77943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3" name="Content Placeholder 2">
            <a:extLst>
              <a:ext uri="{FF2B5EF4-FFF2-40B4-BE49-F238E27FC236}">
                <a16:creationId xmlns:a16="http://schemas.microsoft.com/office/drawing/2014/main" id="{3B345DD7-1297-A74F-8C75-6CE9BA4B3C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7</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9" name="Picture 8">
            <a:extLst>
              <a:ext uri="{FF2B5EF4-FFF2-40B4-BE49-F238E27FC236}">
                <a16:creationId xmlns:a16="http://schemas.microsoft.com/office/drawing/2014/main" id="{4F92A918-31BE-4542-9222-294E104C6CF1}"/>
              </a:ext>
            </a:extLst>
          </p:cNvPr>
          <p:cNvPicPr>
            <a:picLocks noChangeAspect="1"/>
          </p:cNvPicPr>
          <p:nvPr/>
        </p:nvPicPr>
        <p:blipFill>
          <a:blip r:embed="rId2"/>
          <a:stretch>
            <a:fillRect/>
          </a:stretch>
        </p:blipFill>
        <p:spPr>
          <a:xfrm>
            <a:off x="301478" y="1825625"/>
            <a:ext cx="5511800" cy="4051300"/>
          </a:xfrm>
          <a:prstGeom prst="rect">
            <a:avLst/>
          </a:prstGeom>
        </p:spPr>
      </p:pic>
      <p:pic>
        <p:nvPicPr>
          <p:cNvPr id="10" name="Picture 9">
            <a:extLst>
              <a:ext uri="{FF2B5EF4-FFF2-40B4-BE49-F238E27FC236}">
                <a16:creationId xmlns:a16="http://schemas.microsoft.com/office/drawing/2014/main" id="{1C2C4990-10AF-9D44-B942-382A4C03107A}"/>
              </a:ext>
            </a:extLst>
          </p:cNvPr>
          <p:cNvPicPr>
            <a:picLocks noChangeAspect="1"/>
          </p:cNvPicPr>
          <p:nvPr/>
        </p:nvPicPr>
        <p:blipFill>
          <a:blip r:embed="rId3"/>
          <a:stretch>
            <a:fillRect/>
          </a:stretch>
        </p:blipFill>
        <p:spPr>
          <a:xfrm>
            <a:off x="5813278" y="1886377"/>
            <a:ext cx="5727700" cy="4102100"/>
          </a:xfrm>
          <a:prstGeom prst="rect">
            <a:avLst/>
          </a:prstGeom>
        </p:spPr>
      </p:pic>
      <p:sp>
        <p:nvSpPr>
          <p:cNvPr id="11" name="Rectangle 10">
            <a:extLst>
              <a:ext uri="{FF2B5EF4-FFF2-40B4-BE49-F238E27FC236}">
                <a16:creationId xmlns:a16="http://schemas.microsoft.com/office/drawing/2014/main" id="{487436FC-07C5-7D4E-AEFF-FB31740438EB}"/>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967808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C55027D2-B529-694A-A918-2224B6C3BE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70</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555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4C3B9D16-4A12-D646-A6AA-AF8C24FD4B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71</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47249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72</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a16="http://schemas.microsoft.com/office/drawing/2014/main" id="{2ED7F1EA-296A-3349-92C0-10858BB5E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pic>
        <p:nvPicPr>
          <p:cNvPr id="20" name="Graphic 19">
            <a:extLst>
              <a:ext uri="{FF2B5EF4-FFF2-40B4-BE49-F238E27FC236}">
                <a16:creationId xmlns:a16="http://schemas.microsoft.com/office/drawing/2014/main" id="{8BECA4A9-DB8B-3E43-8C5C-8BD9C2E5B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2500" y="2915444"/>
            <a:ext cx="2362200" cy="2171700"/>
          </a:xfrm>
          <a:prstGeom prst="rect">
            <a:avLst/>
          </a:prstGeom>
        </p:spPr>
      </p:pic>
      <p:pic>
        <p:nvPicPr>
          <p:cNvPr id="22" name="Graphic 21">
            <a:extLst>
              <a:ext uri="{FF2B5EF4-FFF2-40B4-BE49-F238E27FC236}">
                <a16:creationId xmlns:a16="http://schemas.microsoft.com/office/drawing/2014/main" id="{C55027D2-B529-694A-A918-2224B6C3BE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2500" y="2915444"/>
            <a:ext cx="2362200" cy="2171700"/>
          </a:xfrm>
          <a:prstGeom prst="rect">
            <a:avLst/>
          </a:prstGeom>
        </p:spPr>
      </p:pic>
      <p:pic>
        <p:nvPicPr>
          <p:cNvPr id="24" name="Graphic 23">
            <a:extLst>
              <a:ext uri="{FF2B5EF4-FFF2-40B4-BE49-F238E27FC236}">
                <a16:creationId xmlns:a16="http://schemas.microsoft.com/office/drawing/2014/main" id="{4C3B9D16-4A12-D646-A6AA-AF8C24FD4B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2500" y="2915444"/>
            <a:ext cx="2362200" cy="2171700"/>
          </a:xfrm>
          <a:prstGeom prst="rect">
            <a:avLst/>
          </a:prstGeom>
        </p:spPr>
      </p:pic>
      <p:pic>
        <p:nvPicPr>
          <p:cNvPr id="26" name="Graphic 25">
            <a:extLst>
              <a:ext uri="{FF2B5EF4-FFF2-40B4-BE49-F238E27FC236}">
                <a16:creationId xmlns:a16="http://schemas.microsoft.com/office/drawing/2014/main" id="{06723181-DFA7-B944-ABF2-57AA2201C6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62500" y="2915444"/>
            <a:ext cx="2362200" cy="2171700"/>
          </a:xfrm>
          <a:prstGeom prst="rect">
            <a:avLst/>
          </a:prstGeom>
        </p:spPr>
      </p:pic>
    </p:spTree>
    <p:extLst>
      <p:ext uri="{BB962C8B-B14F-4D97-AF65-F5344CB8AC3E}">
        <p14:creationId xmlns:p14="http://schemas.microsoft.com/office/powerpoint/2010/main" val="2121951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AB8BD-08E7-2C42-ADD7-2360B6D27346}"/>
              </a:ext>
            </a:extLst>
          </p:cNvPr>
          <p:cNvSpPr>
            <a:spLocks noGrp="1"/>
          </p:cNvSpPr>
          <p:nvPr>
            <p:ph type="title"/>
          </p:nvPr>
        </p:nvSpPr>
        <p:spPr/>
        <p:txBody>
          <a:bodyPr/>
          <a:lstStyle/>
          <a:p>
            <a:r>
              <a:rPr lang="en-US" dirty="0"/>
              <a:t>Pooling</a:t>
            </a:r>
          </a:p>
        </p:txBody>
      </p:sp>
      <p:sp>
        <p:nvSpPr>
          <p:cNvPr id="3" name="Content Placeholder 2">
            <a:extLst>
              <a:ext uri="{FF2B5EF4-FFF2-40B4-BE49-F238E27FC236}">
                <a16:creationId xmlns:a16="http://schemas.microsoft.com/office/drawing/2014/main" id="{FCE53A64-88A2-C040-8C35-23DEDB7784CE}"/>
              </a:ext>
            </a:extLst>
          </p:cNvPr>
          <p:cNvSpPr>
            <a:spLocks noGrp="1"/>
          </p:cNvSpPr>
          <p:nvPr>
            <p:ph idx="1"/>
          </p:nvPr>
        </p:nvSpPr>
        <p:spPr/>
        <p:txBody>
          <a:bodyPr/>
          <a:lstStyle/>
          <a:p>
            <a:r>
              <a:rPr lang="en-US" dirty="0"/>
              <a:t>Spatial dimension reduction</a:t>
            </a:r>
          </a:p>
          <a:p>
            <a:r>
              <a:rPr lang="en-US" dirty="0"/>
              <a:t>Local invariance</a:t>
            </a:r>
          </a:p>
          <a:p>
            <a:r>
              <a:rPr lang="en-US" dirty="0"/>
              <a:t>No parameters: max or average of 2x2 units</a:t>
            </a:r>
          </a:p>
          <a:p>
            <a:endParaRPr lang="en-US" dirty="0"/>
          </a:p>
        </p:txBody>
      </p:sp>
      <p:sp>
        <p:nvSpPr>
          <p:cNvPr id="4" name="Slide Number Placeholder 3">
            <a:extLst>
              <a:ext uri="{FF2B5EF4-FFF2-40B4-BE49-F238E27FC236}">
                <a16:creationId xmlns:a16="http://schemas.microsoft.com/office/drawing/2014/main" id="{8797043B-B2EF-4547-A04C-BBC42DE74AC4}"/>
              </a:ext>
            </a:extLst>
          </p:cNvPr>
          <p:cNvSpPr>
            <a:spLocks noGrp="1"/>
          </p:cNvSpPr>
          <p:nvPr>
            <p:ph type="sldNum" sz="quarter" idx="12"/>
          </p:nvPr>
        </p:nvSpPr>
        <p:spPr/>
        <p:txBody>
          <a:bodyPr/>
          <a:lstStyle/>
          <a:p>
            <a:fld id="{F5A137E7-F180-D043-87BE-208C74AB267C}" type="slidenum">
              <a:rPr lang="en-US" smtClean="0"/>
              <a:pPr/>
              <a:t>73</a:t>
            </a:fld>
            <a:endParaRPr lang="en-US"/>
          </a:p>
        </p:txBody>
      </p:sp>
      <p:pic>
        <p:nvPicPr>
          <p:cNvPr id="18436" name="Picture 4">
            <a:extLst>
              <a:ext uri="{FF2B5EF4-FFF2-40B4-BE49-F238E27FC236}">
                <a16:creationId xmlns:a16="http://schemas.microsoft.com/office/drawing/2014/main" id="{ECA03567-FD6E-5D45-B588-694384F9C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97" y="3743406"/>
            <a:ext cx="6694025" cy="2433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AD81FB-BFEF-2C4A-A895-B2EE9C00A77A}"/>
              </a:ext>
            </a:extLst>
          </p:cNvPr>
          <p:cNvSpPr txBox="1"/>
          <p:nvPr/>
        </p:nvSpPr>
        <p:spPr>
          <a:xfrm>
            <a:off x="0" y="6567586"/>
            <a:ext cx="3677610" cy="307777"/>
          </a:xfrm>
          <a:prstGeom prst="rect">
            <a:avLst/>
          </a:prstGeom>
          <a:noFill/>
        </p:spPr>
        <p:txBody>
          <a:bodyPr wrap="none" rtlCol="0">
            <a:spAutoFit/>
          </a:bodyPr>
          <a:lstStyle/>
          <a:p>
            <a:r>
              <a:rPr lang="en-US" sz="1400" dirty="0"/>
              <a:t>http://cs231n.github.io/convolutional-networks</a:t>
            </a:r>
          </a:p>
        </p:txBody>
      </p:sp>
      <p:pic>
        <p:nvPicPr>
          <p:cNvPr id="8" name="Graphic 7">
            <a:extLst>
              <a:ext uri="{FF2B5EF4-FFF2-40B4-BE49-F238E27FC236}">
                <a16:creationId xmlns:a16="http://schemas.microsoft.com/office/drawing/2014/main" id="{3880CAA5-710D-774C-ADFE-B10DE82758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3905" y="3429000"/>
            <a:ext cx="3499895" cy="3217645"/>
          </a:xfrm>
          <a:prstGeom prst="rect">
            <a:avLst/>
          </a:prstGeom>
        </p:spPr>
      </p:pic>
    </p:spTree>
    <p:extLst>
      <p:ext uri="{BB962C8B-B14F-4D97-AF65-F5344CB8AC3E}">
        <p14:creationId xmlns:p14="http://schemas.microsoft.com/office/powerpoint/2010/main" val="2899997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EEBE-17B5-F548-8418-8545A055F6CE}"/>
              </a:ext>
            </a:extLst>
          </p:cNvPr>
          <p:cNvSpPr>
            <a:spLocks noGrp="1"/>
          </p:cNvSpPr>
          <p:nvPr>
            <p:ph type="title"/>
          </p:nvPr>
        </p:nvSpPr>
        <p:spPr/>
        <p:txBody>
          <a:bodyPr/>
          <a:lstStyle/>
          <a:p>
            <a:r>
              <a:rPr lang="en-US" dirty="0"/>
              <a:t>Put it all together</a:t>
            </a:r>
          </a:p>
        </p:txBody>
      </p:sp>
      <p:sp>
        <p:nvSpPr>
          <p:cNvPr id="3" name="Content Placeholder 2">
            <a:extLst>
              <a:ext uri="{FF2B5EF4-FFF2-40B4-BE49-F238E27FC236}">
                <a16:creationId xmlns:a16="http://schemas.microsoft.com/office/drawing/2014/main" id="{5ACAFCC7-10AE-EF43-AF0E-08A96B7DA274}"/>
              </a:ext>
            </a:extLst>
          </p:cNvPr>
          <p:cNvSpPr>
            <a:spLocks noGrp="1"/>
          </p:cNvSpPr>
          <p:nvPr>
            <p:ph idx="1"/>
          </p:nvPr>
        </p:nvSpPr>
        <p:spPr/>
        <p:txBody>
          <a:bodyPr>
            <a:normAutofit lnSpcReduction="10000"/>
          </a:bodyPr>
          <a:lstStyle/>
          <a:p>
            <a:pPr marL="0" indent="0">
              <a:buNone/>
            </a:pPr>
            <a:r>
              <a:rPr lang="en-US" dirty="0"/>
              <a:t>Input</a:t>
            </a:r>
          </a:p>
          <a:p>
            <a:pPr marL="0" indent="0">
              <a:buNone/>
            </a:pPr>
            <a:r>
              <a:rPr lang="en-US" dirty="0"/>
              <a:t>Conv blocks</a:t>
            </a:r>
          </a:p>
          <a:p>
            <a:r>
              <a:rPr lang="en-US" dirty="0"/>
              <a:t>Convolution + activation (</a:t>
            </a:r>
            <a:r>
              <a:rPr lang="en-US" dirty="0" err="1"/>
              <a:t>relu</a:t>
            </a:r>
            <a:r>
              <a:rPr lang="en-US" dirty="0"/>
              <a:t>)</a:t>
            </a:r>
          </a:p>
          <a:p>
            <a:r>
              <a:rPr lang="en-US" dirty="0"/>
              <a:t>Convolution + activation (</a:t>
            </a:r>
            <a:r>
              <a:rPr lang="en-US" dirty="0" err="1"/>
              <a:t>relu</a:t>
            </a:r>
            <a:r>
              <a:rPr lang="en-US" dirty="0"/>
              <a:t>)</a:t>
            </a:r>
          </a:p>
          <a:p>
            <a:r>
              <a:rPr lang="en-US" dirty="0"/>
              <a:t>...</a:t>
            </a:r>
          </a:p>
          <a:p>
            <a:r>
              <a:rPr lang="en-US" dirty="0" err="1"/>
              <a:t>Maxpooling</a:t>
            </a:r>
            <a:r>
              <a:rPr lang="en-US" dirty="0"/>
              <a:t> 2x2</a:t>
            </a:r>
          </a:p>
          <a:p>
            <a:pPr marL="0" indent="0">
              <a:buNone/>
            </a:pPr>
            <a:r>
              <a:rPr lang="en-US" dirty="0"/>
              <a:t>Output</a:t>
            </a:r>
          </a:p>
          <a:p>
            <a:r>
              <a:rPr lang="en-US" dirty="0"/>
              <a:t>Fully connected layers</a:t>
            </a:r>
          </a:p>
          <a:p>
            <a:r>
              <a:rPr lang="en-US" dirty="0" err="1"/>
              <a:t>Softmax</a:t>
            </a:r>
            <a:endParaRPr lang="en-US" dirty="0"/>
          </a:p>
          <a:p>
            <a:endParaRPr lang="en-US" dirty="0"/>
          </a:p>
        </p:txBody>
      </p:sp>
      <p:sp>
        <p:nvSpPr>
          <p:cNvPr id="4" name="Slide Number Placeholder 3">
            <a:extLst>
              <a:ext uri="{FF2B5EF4-FFF2-40B4-BE49-F238E27FC236}">
                <a16:creationId xmlns:a16="http://schemas.microsoft.com/office/drawing/2014/main" id="{EB92322F-A0B1-AA49-AB3C-79A274454C5B}"/>
              </a:ext>
            </a:extLst>
          </p:cNvPr>
          <p:cNvSpPr>
            <a:spLocks noGrp="1"/>
          </p:cNvSpPr>
          <p:nvPr>
            <p:ph type="sldNum" sz="quarter" idx="12"/>
          </p:nvPr>
        </p:nvSpPr>
        <p:spPr/>
        <p:txBody>
          <a:bodyPr/>
          <a:lstStyle/>
          <a:p>
            <a:fld id="{F5A137E7-F180-D043-87BE-208C74AB267C}" type="slidenum">
              <a:rPr lang="en-US" smtClean="0"/>
              <a:pPr/>
              <a:t>74</a:t>
            </a:fld>
            <a:endParaRPr lang="en-US"/>
          </a:p>
        </p:txBody>
      </p:sp>
    </p:spTree>
    <p:extLst>
      <p:ext uri="{BB962C8B-B14F-4D97-AF65-F5344CB8AC3E}">
        <p14:creationId xmlns:p14="http://schemas.microsoft.com/office/powerpoint/2010/main" val="2187651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3CEB-A70D-7F42-A4E3-5D07ECC1F24E}"/>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AAE962E5-D529-A149-8720-6DDC1EF2CB46}"/>
              </a:ext>
            </a:extLst>
          </p:cNvPr>
          <p:cNvSpPr>
            <a:spLocks noGrp="1"/>
          </p:cNvSpPr>
          <p:nvPr>
            <p:ph idx="1"/>
          </p:nvPr>
        </p:nvSpPr>
        <p:spPr/>
        <p:txBody>
          <a:bodyPr>
            <a:noAutofit/>
          </a:bodyPr>
          <a:lstStyle/>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r>
              <a:rPr lang="en-US" sz="2000" dirty="0"/>
              <a:t>First conv layer: kernel 11x11x3x96 stride 4</a:t>
            </a:r>
          </a:p>
          <a:p>
            <a:pPr lvl="1"/>
            <a:r>
              <a:rPr lang="en-US" sz="1800" dirty="0"/>
              <a:t>Kernel shape: (11,11,3,96)</a:t>
            </a:r>
          </a:p>
          <a:p>
            <a:pPr lvl="1"/>
            <a:r>
              <a:rPr lang="en-US" sz="1800" dirty="0"/>
              <a:t>Output shape: (55,55,96)</a:t>
            </a:r>
          </a:p>
          <a:p>
            <a:pPr lvl="1"/>
            <a:r>
              <a:rPr lang="en-US" sz="1800" dirty="0"/>
              <a:t>Number of parameters: 34,944</a:t>
            </a:r>
          </a:p>
          <a:p>
            <a:pPr lvl="1"/>
            <a:r>
              <a:rPr lang="en-US" sz="1800" dirty="0"/>
              <a:t>Equivalent MLP parameters: 43.7 x 1e9</a:t>
            </a:r>
          </a:p>
          <a:p>
            <a:endParaRPr lang="en-US" sz="2000" dirty="0"/>
          </a:p>
        </p:txBody>
      </p:sp>
      <p:sp>
        <p:nvSpPr>
          <p:cNvPr id="4" name="Slide Number Placeholder 3">
            <a:extLst>
              <a:ext uri="{FF2B5EF4-FFF2-40B4-BE49-F238E27FC236}">
                <a16:creationId xmlns:a16="http://schemas.microsoft.com/office/drawing/2014/main" id="{6232727C-BC07-9149-BB52-04548419FA23}"/>
              </a:ext>
            </a:extLst>
          </p:cNvPr>
          <p:cNvSpPr>
            <a:spLocks noGrp="1"/>
          </p:cNvSpPr>
          <p:nvPr>
            <p:ph type="sldNum" sz="quarter" idx="12"/>
          </p:nvPr>
        </p:nvSpPr>
        <p:spPr/>
        <p:txBody>
          <a:bodyPr/>
          <a:lstStyle/>
          <a:p>
            <a:fld id="{F5A137E7-F180-D043-87BE-208C74AB267C}" type="slidenum">
              <a:rPr lang="en-US" smtClean="0"/>
              <a:pPr/>
              <a:t>75</a:t>
            </a:fld>
            <a:endParaRPr lang="en-US"/>
          </a:p>
        </p:txBody>
      </p:sp>
      <p:sp>
        <p:nvSpPr>
          <p:cNvPr id="5" name="TextBox 4">
            <a:extLst>
              <a:ext uri="{FF2B5EF4-FFF2-40B4-BE49-F238E27FC236}">
                <a16:creationId xmlns:a16="http://schemas.microsoft.com/office/drawing/2014/main" id="{476236AC-00C3-C34A-A05B-EB98356B423F}"/>
              </a:ext>
            </a:extLst>
          </p:cNvPr>
          <p:cNvSpPr txBox="1"/>
          <p:nvPr/>
        </p:nvSpPr>
        <p:spPr>
          <a:xfrm>
            <a:off x="0" y="6567586"/>
            <a:ext cx="10276018" cy="307777"/>
          </a:xfrm>
          <a:prstGeom prst="rect">
            <a:avLst/>
          </a:prstGeom>
          <a:noFill/>
        </p:spPr>
        <p:txBody>
          <a:bodyPr wrap="none" rtlCol="0">
            <a:spAutoFit/>
          </a:bodyPr>
          <a:lstStyle/>
          <a:p>
            <a:r>
              <a:rPr lang="en-US" sz="1400" dirty="0"/>
              <a:t>Simplified version of </a:t>
            </a:r>
            <a:r>
              <a:rPr lang="en-US" sz="1400" dirty="0" err="1"/>
              <a:t>Krizhevsky</a:t>
            </a:r>
            <a:r>
              <a:rPr lang="en-US" sz="1400" dirty="0"/>
              <a:t>, Alex, </a:t>
            </a:r>
            <a:r>
              <a:rPr lang="en-US" sz="1400" dirty="0" err="1"/>
              <a:t>Sutskever</a:t>
            </a:r>
            <a:r>
              <a:rPr lang="en-US" sz="1400" dirty="0"/>
              <a:t>, and Hinton. "</a:t>
            </a:r>
            <a:r>
              <a:rPr lang="en-US" sz="1400" dirty="0" err="1"/>
              <a:t>Imagenet</a:t>
            </a:r>
            <a:r>
              <a:rPr lang="en-US" sz="1400" dirty="0"/>
              <a:t> classification with deep convolutional neural networks." NIPS 2012</a:t>
            </a:r>
          </a:p>
        </p:txBody>
      </p:sp>
      <p:pic>
        <p:nvPicPr>
          <p:cNvPr id="7" name="Picture 6" descr="Diagram, engineering drawing&#10;&#10;Description automatically generated">
            <a:extLst>
              <a:ext uri="{FF2B5EF4-FFF2-40B4-BE49-F238E27FC236}">
                <a16:creationId xmlns:a16="http://schemas.microsoft.com/office/drawing/2014/main" id="{B7409C6E-A4D7-314D-8984-0591E27E6512}"/>
              </a:ext>
            </a:extLst>
          </p:cNvPr>
          <p:cNvPicPr>
            <a:picLocks noChangeAspect="1"/>
          </p:cNvPicPr>
          <p:nvPr/>
        </p:nvPicPr>
        <p:blipFill>
          <a:blip r:embed="rId3"/>
          <a:stretch>
            <a:fillRect/>
          </a:stretch>
        </p:blipFill>
        <p:spPr>
          <a:xfrm>
            <a:off x="1852202" y="1690688"/>
            <a:ext cx="8129998" cy="2698676"/>
          </a:xfrm>
          <a:prstGeom prst="rect">
            <a:avLst/>
          </a:prstGeom>
        </p:spPr>
      </p:pic>
      <p:pic>
        <p:nvPicPr>
          <p:cNvPr id="8" name="Picture 7">
            <a:extLst>
              <a:ext uri="{FF2B5EF4-FFF2-40B4-BE49-F238E27FC236}">
                <a16:creationId xmlns:a16="http://schemas.microsoft.com/office/drawing/2014/main" id="{0D3C12B3-6827-0144-AFD7-508A10C2EFA7}"/>
              </a:ext>
            </a:extLst>
          </p:cNvPr>
          <p:cNvPicPr>
            <a:picLocks noChangeAspect="1"/>
          </p:cNvPicPr>
          <p:nvPr/>
        </p:nvPicPr>
        <p:blipFill>
          <a:blip r:embed="rId4"/>
          <a:stretch>
            <a:fillRect/>
          </a:stretch>
        </p:blipFill>
        <p:spPr>
          <a:xfrm>
            <a:off x="6511113" y="4296153"/>
            <a:ext cx="5528487" cy="2181740"/>
          </a:xfrm>
          <a:prstGeom prst="rect">
            <a:avLst/>
          </a:prstGeom>
        </p:spPr>
      </p:pic>
    </p:spTree>
    <p:extLst>
      <p:ext uri="{BB962C8B-B14F-4D97-AF65-F5344CB8AC3E}">
        <p14:creationId xmlns:p14="http://schemas.microsoft.com/office/powerpoint/2010/main" val="501365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B966-5104-7B4C-AF1B-FDCD30A537B3}"/>
              </a:ext>
            </a:extLst>
          </p:cNvPr>
          <p:cNvSpPr>
            <a:spLocks noGrp="1"/>
          </p:cNvSpPr>
          <p:nvPr>
            <p:ph type="title"/>
          </p:nvPr>
        </p:nvSpPr>
        <p:spPr/>
        <p:txBody>
          <a:bodyPr>
            <a:normAutofit/>
          </a:bodyPr>
          <a:lstStyle/>
          <a:p>
            <a:r>
              <a:rPr lang="en-US" dirty="0"/>
              <a:t>Hierarchical Representation</a:t>
            </a:r>
          </a:p>
        </p:txBody>
      </p:sp>
      <p:sp>
        <p:nvSpPr>
          <p:cNvPr id="4" name="Slide Number Placeholder 3">
            <a:extLst>
              <a:ext uri="{FF2B5EF4-FFF2-40B4-BE49-F238E27FC236}">
                <a16:creationId xmlns:a16="http://schemas.microsoft.com/office/drawing/2014/main" id="{13287C6A-FEE8-CB40-8404-D0B21E892991}"/>
              </a:ext>
            </a:extLst>
          </p:cNvPr>
          <p:cNvSpPr>
            <a:spLocks noGrp="1"/>
          </p:cNvSpPr>
          <p:nvPr>
            <p:ph type="sldNum" sz="quarter" idx="12"/>
          </p:nvPr>
        </p:nvSpPr>
        <p:spPr/>
        <p:txBody>
          <a:bodyPr/>
          <a:lstStyle/>
          <a:p>
            <a:fld id="{F5A137E7-F180-D043-87BE-208C74AB267C}" type="slidenum">
              <a:rPr lang="en-US" smtClean="0"/>
              <a:pPr/>
              <a:t>76</a:t>
            </a:fld>
            <a:endParaRPr lang="en-US"/>
          </a:p>
        </p:txBody>
      </p:sp>
      <p:pic>
        <p:nvPicPr>
          <p:cNvPr id="27650" name="Picture 2">
            <a:extLst>
              <a:ext uri="{FF2B5EF4-FFF2-40B4-BE49-F238E27FC236}">
                <a16:creationId xmlns:a16="http://schemas.microsoft.com/office/drawing/2014/main" id="{C2D0B75E-E207-6440-8DE2-91E93BF3A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124" y="1745345"/>
            <a:ext cx="8355751" cy="497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288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20EA-DC50-AF48-B22D-C02133FF60BD}"/>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7A723884-AA04-D84F-9C83-1974AC81384F}"/>
              </a:ext>
            </a:extLst>
          </p:cNvPr>
          <p:cNvSpPr>
            <a:spLocks noGrp="1"/>
          </p:cNvSpPr>
          <p:nvPr>
            <p:ph idx="1"/>
          </p:nvPr>
        </p:nvSpPr>
        <p:spPr/>
        <p:txBody>
          <a:bodyPr/>
          <a:lstStyle/>
          <a:p>
            <a:r>
              <a:rPr lang="en-US" dirty="0"/>
              <a:t>One of the first deep convolutional networks to achieve considerable accuracy on the 2012 ImageNet LSVRC-2012 challenge </a:t>
            </a:r>
          </a:p>
          <a:p>
            <a:pPr lvl="1"/>
            <a:r>
              <a:rPr lang="en-US" dirty="0"/>
              <a:t>84.7% vs 73.8% (second best)</a:t>
            </a:r>
          </a:p>
          <a:p>
            <a:r>
              <a:rPr lang="en-US" dirty="0">
                <a:solidFill>
                  <a:srgbClr val="C00000"/>
                </a:solidFill>
              </a:rPr>
              <a:t>Data augmentation </a:t>
            </a:r>
            <a:r>
              <a:rPr lang="en-US" dirty="0"/>
              <a:t>and </a:t>
            </a:r>
            <a:r>
              <a:rPr lang="en-US" dirty="0">
                <a:solidFill>
                  <a:srgbClr val="00B050"/>
                </a:solidFill>
              </a:rPr>
              <a:t>dropout</a:t>
            </a:r>
            <a:r>
              <a:rPr lang="en-US" dirty="0"/>
              <a:t> layers to reduce overfitting</a:t>
            </a:r>
          </a:p>
          <a:p>
            <a:r>
              <a:rPr lang="en-US" dirty="0"/>
              <a:t>Use </a:t>
            </a:r>
            <a:r>
              <a:rPr lang="en-US" dirty="0" err="1">
                <a:solidFill>
                  <a:srgbClr val="0070C0"/>
                </a:solidFill>
              </a:rPr>
              <a:t>ReLu</a:t>
            </a:r>
            <a:r>
              <a:rPr lang="en-US" dirty="0"/>
              <a:t> to avoid the vanishing gradient problem</a:t>
            </a:r>
          </a:p>
        </p:txBody>
      </p:sp>
      <p:sp>
        <p:nvSpPr>
          <p:cNvPr id="4" name="Slide Number Placeholder 3">
            <a:extLst>
              <a:ext uri="{FF2B5EF4-FFF2-40B4-BE49-F238E27FC236}">
                <a16:creationId xmlns:a16="http://schemas.microsoft.com/office/drawing/2014/main" id="{02925BBE-F21A-324D-8B3B-A58C6A13967A}"/>
              </a:ext>
            </a:extLst>
          </p:cNvPr>
          <p:cNvSpPr>
            <a:spLocks noGrp="1"/>
          </p:cNvSpPr>
          <p:nvPr>
            <p:ph type="sldNum" sz="quarter" idx="12"/>
          </p:nvPr>
        </p:nvSpPr>
        <p:spPr/>
        <p:txBody>
          <a:bodyPr/>
          <a:lstStyle/>
          <a:p>
            <a:fld id="{F5A137E7-F180-D043-87BE-208C74AB267C}" type="slidenum">
              <a:rPr lang="en-US" smtClean="0"/>
              <a:pPr/>
              <a:t>77</a:t>
            </a:fld>
            <a:endParaRPr lang="en-US"/>
          </a:p>
        </p:txBody>
      </p:sp>
    </p:spTree>
    <p:extLst>
      <p:ext uri="{BB962C8B-B14F-4D97-AF65-F5344CB8AC3E}">
        <p14:creationId xmlns:p14="http://schemas.microsoft.com/office/powerpoint/2010/main" val="7111287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B12A-6388-BA41-93C4-FC8A2D2F6633}"/>
              </a:ext>
            </a:extLst>
          </p:cNvPr>
          <p:cNvSpPr>
            <a:spLocks noGrp="1"/>
          </p:cNvSpPr>
          <p:nvPr>
            <p:ph type="title"/>
          </p:nvPr>
        </p:nvSpPr>
        <p:spPr/>
        <p:txBody>
          <a:bodyPr/>
          <a:lstStyle/>
          <a:p>
            <a:r>
              <a:rPr lang="en-US" dirty="0"/>
              <a:t>Vanishing gradient problem</a:t>
            </a:r>
          </a:p>
        </p:txBody>
      </p:sp>
      <p:sp>
        <p:nvSpPr>
          <p:cNvPr id="3" name="Content Placeholder 2">
            <a:extLst>
              <a:ext uri="{FF2B5EF4-FFF2-40B4-BE49-F238E27FC236}">
                <a16:creationId xmlns:a16="http://schemas.microsoft.com/office/drawing/2014/main" id="{B4ABE59A-B175-894F-A5B6-B671DDCAEED7}"/>
              </a:ext>
            </a:extLst>
          </p:cNvPr>
          <p:cNvSpPr>
            <a:spLocks noGrp="1"/>
          </p:cNvSpPr>
          <p:nvPr>
            <p:ph idx="1"/>
          </p:nvPr>
        </p:nvSpPr>
        <p:spPr/>
        <p:txBody>
          <a:bodyPr>
            <a:noAutofit/>
          </a:bodyPr>
          <a:lstStyle/>
          <a:p>
            <a:r>
              <a:rPr lang="en-US" sz="2000" dirty="0"/>
              <a:t>Recall that the optimization process is based on backpropagation of gradient computed with the loss function</a:t>
            </a:r>
          </a:p>
          <a:p>
            <a:r>
              <a:rPr lang="en-US" sz="2000" dirty="0">
                <a:solidFill>
                  <a:srgbClr val="C00000"/>
                </a:solidFill>
              </a:rPr>
              <a:t>When the gradients are already small</a:t>
            </a:r>
            <a:r>
              <a:rPr lang="en-US" sz="2000" dirty="0"/>
              <a:t>, the chain rule makes </a:t>
            </a:r>
            <a:r>
              <a:rPr lang="en-US" sz="2000" dirty="0">
                <a:solidFill>
                  <a:srgbClr val="00B050"/>
                </a:solidFill>
              </a:rPr>
              <a:t>the gradients of the earlier layers even smaller</a:t>
            </a:r>
            <a:r>
              <a:rPr lang="en-US" sz="2000" dirty="0"/>
              <a:t> (e.g., decreases exponentially the number of layers)</a:t>
            </a:r>
          </a:p>
          <a:p>
            <a:r>
              <a:rPr lang="en-US" sz="2000" dirty="0"/>
              <a:t>Earlier layers are difficult to train – </a:t>
            </a:r>
            <a:r>
              <a:rPr lang="en-US" sz="2000" dirty="0">
                <a:solidFill>
                  <a:srgbClr val="0070C0"/>
                </a:solidFill>
              </a:rPr>
              <a:t>weights do not change due to the small gradients</a:t>
            </a:r>
          </a:p>
        </p:txBody>
      </p:sp>
      <p:sp>
        <p:nvSpPr>
          <p:cNvPr id="4" name="Slide Number Placeholder 3">
            <a:extLst>
              <a:ext uri="{FF2B5EF4-FFF2-40B4-BE49-F238E27FC236}">
                <a16:creationId xmlns:a16="http://schemas.microsoft.com/office/drawing/2014/main" id="{3952A85B-4703-DA45-A043-2C82E0962EF3}"/>
              </a:ext>
            </a:extLst>
          </p:cNvPr>
          <p:cNvSpPr>
            <a:spLocks noGrp="1"/>
          </p:cNvSpPr>
          <p:nvPr>
            <p:ph type="sldNum" sz="quarter" idx="12"/>
          </p:nvPr>
        </p:nvSpPr>
        <p:spPr/>
        <p:txBody>
          <a:bodyPr/>
          <a:lstStyle/>
          <a:p>
            <a:fld id="{F5A137E7-F180-D043-87BE-208C74AB267C}" type="slidenum">
              <a:rPr lang="en-US" smtClean="0"/>
              <a:pPr/>
              <a:t>78</a:t>
            </a:fld>
            <a:endParaRPr lang="en-US"/>
          </a:p>
        </p:txBody>
      </p:sp>
      <p:pic>
        <p:nvPicPr>
          <p:cNvPr id="6" name="Content Placeholder 5">
            <a:extLst>
              <a:ext uri="{FF2B5EF4-FFF2-40B4-BE49-F238E27FC236}">
                <a16:creationId xmlns:a16="http://schemas.microsoft.com/office/drawing/2014/main" id="{30B3FA08-8279-DC40-8E0A-5F7DE768B9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981" y="3526268"/>
            <a:ext cx="10515600" cy="3310466"/>
          </a:xfrm>
          <a:prstGeom prst="rect">
            <a:avLst/>
          </a:prstGeom>
        </p:spPr>
      </p:pic>
      <p:sp>
        <p:nvSpPr>
          <p:cNvPr id="5" name="TextBox 4">
            <a:extLst>
              <a:ext uri="{FF2B5EF4-FFF2-40B4-BE49-F238E27FC236}">
                <a16:creationId xmlns:a16="http://schemas.microsoft.com/office/drawing/2014/main" id="{2885A49A-8E23-4647-B7E0-23EC491E164D}"/>
              </a:ext>
            </a:extLst>
          </p:cNvPr>
          <p:cNvSpPr txBox="1"/>
          <p:nvPr/>
        </p:nvSpPr>
        <p:spPr>
          <a:xfrm>
            <a:off x="8610600" y="4739930"/>
            <a:ext cx="2029082" cy="369332"/>
          </a:xfrm>
          <a:prstGeom prst="rect">
            <a:avLst/>
          </a:prstGeom>
          <a:noFill/>
        </p:spPr>
        <p:txBody>
          <a:bodyPr wrap="none" rtlCol="0">
            <a:spAutoFit/>
          </a:bodyPr>
          <a:lstStyle/>
          <a:p>
            <a:r>
              <a:rPr lang="en-US" dirty="0"/>
              <a:t>Why </a:t>
            </a:r>
            <a:r>
              <a:rPr lang="en-US" dirty="0" err="1"/>
              <a:t>Relu</a:t>
            </a:r>
            <a:r>
              <a:rPr lang="en-US" dirty="0"/>
              <a:t> can help?</a:t>
            </a:r>
          </a:p>
        </p:txBody>
      </p:sp>
      <p:sp>
        <p:nvSpPr>
          <p:cNvPr id="7" name="TextBox 6">
            <a:extLst>
              <a:ext uri="{FF2B5EF4-FFF2-40B4-BE49-F238E27FC236}">
                <a16:creationId xmlns:a16="http://schemas.microsoft.com/office/drawing/2014/main" id="{6EA1FE75-5D9B-714D-BA74-10EF521C31B7}"/>
              </a:ext>
            </a:extLst>
          </p:cNvPr>
          <p:cNvSpPr txBox="1"/>
          <p:nvPr/>
        </p:nvSpPr>
        <p:spPr>
          <a:xfrm>
            <a:off x="8642885" y="5070544"/>
            <a:ext cx="1964512" cy="738664"/>
          </a:xfrm>
          <a:prstGeom prst="rect">
            <a:avLst/>
          </a:prstGeom>
          <a:noFill/>
        </p:spPr>
        <p:txBody>
          <a:bodyPr wrap="none" rtlCol="0">
            <a:spAutoFit/>
          </a:bodyPr>
          <a:lstStyle/>
          <a:p>
            <a:r>
              <a:rPr lang="en-US" sz="1400" dirty="0"/>
              <a:t>blue: activation function</a:t>
            </a:r>
          </a:p>
          <a:p>
            <a:r>
              <a:rPr lang="en-US" sz="1400" dirty="0"/>
              <a:t>green: derivative</a:t>
            </a:r>
          </a:p>
          <a:p>
            <a:endParaRPr lang="en-US" sz="1400" dirty="0"/>
          </a:p>
        </p:txBody>
      </p:sp>
    </p:spTree>
    <p:extLst>
      <p:ext uri="{BB962C8B-B14F-4D97-AF65-F5344CB8AC3E}">
        <p14:creationId xmlns:p14="http://schemas.microsoft.com/office/powerpoint/2010/main" val="747762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E06E-589F-F546-B50F-9A5294BECB9F}"/>
              </a:ext>
            </a:extLst>
          </p:cNvPr>
          <p:cNvSpPr>
            <a:spLocks noGrp="1"/>
          </p:cNvSpPr>
          <p:nvPr>
            <p:ph type="title"/>
          </p:nvPr>
        </p:nvSpPr>
        <p:spPr/>
        <p:txBody>
          <a:bodyPr/>
          <a:lstStyle/>
          <a:p>
            <a:r>
              <a:rPr lang="en-US" dirty="0"/>
              <a:t>Let’s go deeper: VGG-16 </a:t>
            </a:r>
          </a:p>
        </p:txBody>
      </p:sp>
      <p:sp>
        <p:nvSpPr>
          <p:cNvPr id="7" name="Content Placeholder 6">
            <a:extLst>
              <a:ext uri="{FF2B5EF4-FFF2-40B4-BE49-F238E27FC236}">
                <a16:creationId xmlns:a16="http://schemas.microsoft.com/office/drawing/2014/main" id="{43545B8E-9396-0940-8A6C-78908C50CB1F}"/>
              </a:ext>
            </a:extLst>
          </p:cNvPr>
          <p:cNvSpPr>
            <a:spLocks noGrp="1"/>
          </p:cNvSpPr>
          <p:nvPr>
            <p:ph idx="1"/>
          </p:nvPr>
        </p:nvSpPr>
        <p:spPr>
          <a:xfrm>
            <a:off x="838200" y="1825625"/>
            <a:ext cx="4350488" cy="4351338"/>
          </a:xfrm>
        </p:spPr>
        <p:txBody>
          <a:bodyPr>
            <a:normAutofit/>
          </a:bodyPr>
          <a:lstStyle/>
          <a:p>
            <a:r>
              <a:rPr lang="en-US" sz="2400" dirty="0"/>
              <a:t>More layers than </a:t>
            </a:r>
            <a:r>
              <a:rPr lang="en-US" sz="2400" dirty="0" err="1"/>
              <a:t>AlexNet</a:t>
            </a:r>
            <a:endParaRPr lang="en-US" sz="2400" dirty="0"/>
          </a:p>
          <a:p>
            <a:pPr lvl="1"/>
            <a:r>
              <a:rPr lang="en-US" sz="2000" dirty="0"/>
              <a:t>138m vs 62m parameters</a:t>
            </a:r>
          </a:p>
          <a:p>
            <a:r>
              <a:rPr lang="en-US" sz="2400" dirty="0"/>
              <a:t>Effectively use </a:t>
            </a:r>
            <a:r>
              <a:rPr lang="en-US" sz="2400" dirty="0">
                <a:solidFill>
                  <a:srgbClr val="C00000"/>
                </a:solidFill>
              </a:rPr>
              <a:t>fixed size, small kernels</a:t>
            </a:r>
            <a:r>
              <a:rPr lang="en-US" sz="2400" dirty="0"/>
              <a:t> to replace larger, variable size kernels</a:t>
            </a:r>
          </a:p>
          <a:p>
            <a:r>
              <a:rPr lang="en-US" sz="2400" dirty="0"/>
              <a:t>Building blocks:</a:t>
            </a:r>
          </a:p>
          <a:p>
            <a:pPr lvl="1"/>
            <a:r>
              <a:rPr lang="en-US" sz="2000" dirty="0"/>
              <a:t>Conv, Conv, Max Pooling or</a:t>
            </a:r>
          </a:p>
          <a:p>
            <a:pPr lvl="1"/>
            <a:r>
              <a:rPr lang="en-US" sz="2000" dirty="0"/>
              <a:t>Conv, Conv, Conv, Max Pooling</a:t>
            </a:r>
          </a:p>
          <a:p>
            <a:pPr lvl="1"/>
            <a:endParaRPr lang="en-US" sz="2000" dirty="0"/>
          </a:p>
        </p:txBody>
      </p:sp>
      <p:sp>
        <p:nvSpPr>
          <p:cNvPr id="4" name="Slide Number Placeholder 3">
            <a:extLst>
              <a:ext uri="{FF2B5EF4-FFF2-40B4-BE49-F238E27FC236}">
                <a16:creationId xmlns:a16="http://schemas.microsoft.com/office/drawing/2014/main" id="{28677AAF-6A62-DE45-9745-C0DECE733787}"/>
              </a:ext>
            </a:extLst>
          </p:cNvPr>
          <p:cNvSpPr>
            <a:spLocks noGrp="1"/>
          </p:cNvSpPr>
          <p:nvPr>
            <p:ph type="sldNum" sz="quarter" idx="12"/>
          </p:nvPr>
        </p:nvSpPr>
        <p:spPr/>
        <p:txBody>
          <a:bodyPr/>
          <a:lstStyle/>
          <a:p>
            <a:fld id="{F5A137E7-F180-D043-87BE-208C74AB267C}" type="slidenum">
              <a:rPr lang="en-US" smtClean="0"/>
              <a:pPr/>
              <a:t>79</a:t>
            </a:fld>
            <a:endParaRPr lang="en-US"/>
          </a:p>
        </p:txBody>
      </p:sp>
      <p:pic>
        <p:nvPicPr>
          <p:cNvPr id="28674" name="Picture 2">
            <a:extLst>
              <a:ext uri="{FF2B5EF4-FFF2-40B4-BE49-F238E27FC236}">
                <a16:creationId xmlns:a16="http://schemas.microsoft.com/office/drawing/2014/main" id="{C6BCFAFA-F560-9A44-889F-EC251F0BC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181" y="2129474"/>
            <a:ext cx="6358122" cy="37436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DB24F-AB97-264A-B112-2CD0E422F0D8}"/>
              </a:ext>
            </a:extLst>
          </p:cNvPr>
          <p:cNvSpPr txBox="1"/>
          <p:nvPr/>
        </p:nvSpPr>
        <p:spPr>
          <a:xfrm>
            <a:off x="0" y="6567586"/>
            <a:ext cx="8243603" cy="307777"/>
          </a:xfrm>
          <a:prstGeom prst="rect">
            <a:avLst/>
          </a:prstGeom>
          <a:noFill/>
        </p:spPr>
        <p:txBody>
          <a:bodyPr wrap="none" rtlCol="0">
            <a:spAutoFit/>
          </a:bodyPr>
          <a:lstStyle/>
          <a:p>
            <a:r>
              <a:rPr lang="en-US" sz="1400" dirty="0" err="1"/>
              <a:t>Simonyan</a:t>
            </a:r>
            <a:r>
              <a:rPr lang="en-US" sz="1400" dirty="0"/>
              <a:t>, Karen, and Zisserman. "Very deep convolutional networks for large-scale image recognition." (2014)</a:t>
            </a:r>
          </a:p>
        </p:txBody>
      </p:sp>
      <p:sp>
        <p:nvSpPr>
          <p:cNvPr id="6" name="TextBox 5">
            <a:extLst>
              <a:ext uri="{FF2B5EF4-FFF2-40B4-BE49-F238E27FC236}">
                <a16:creationId xmlns:a16="http://schemas.microsoft.com/office/drawing/2014/main" id="{6BB5847A-B8A1-2844-834D-207230D5480E}"/>
              </a:ext>
            </a:extLst>
          </p:cNvPr>
          <p:cNvSpPr txBox="1"/>
          <p:nvPr/>
        </p:nvSpPr>
        <p:spPr>
          <a:xfrm>
            <a:off x="8070112" y="5824448"/>
            <a:ext cx="2353914" cy="369332"/>
          </a:xfrm>
          <a:prstGeom prst="rect">
            <a:avLst/>
          </a:prstGeom>
          <a:noFill/>
        </p:spPr>
        <p:txBody>
          <a:bodyPr wrap="none" rtlCol="0">
            <a:spAutoFit/>
          </a:bodyPr>
          <a:lstStyle/>
          <a:p>
            <a:r>
              <a:rPr lang="en-US" dirty="0"/>
              <a:t>138 million parameters</a:t>
            </a:r>
          </a:p>
        </p:txBody>
      </p:sp>
    </p:spTree>
    <p:extLst>
      <p:ext uri="{BB962C8B-B14F-4D97-AF65-F5344CB8AC3E}">
        <p14:creationId xmlns:p14="http://schemas.microsoft.com/office/powerpoint/2010/main" val="363114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tput sift">
            <a:extLst>
              <a:ext uri="{FF2B5EF4-FFF2-40B4-BE49-F238E27FC236}">
                <a16:creationId xmlns:a16="http://schemas.microsoft.com/office/drawing/2014/main" id="{D5A3B991-8F85-4647-AA47-1A18621B4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800686"/>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8</a:t>
            </a:fld>
            <a:endParaRPr lang="en-US"/>
          </a:p>
        </p:txBody>
      </p:sp>
      <p:sp>
        <p:nvSpPr>
          <p:cNvPr id="5" name="Rectangle 4">
            <a:extLst>
              <a:ext uri="{FF2B5EF4-FFF2-40B4-BE49-F238E27FC236}">
                <a16:creationId xmlns:a16="http://schemas.microsoft.com/office/drawing/2014/main" id="{ACD6AEAD-3837-6248-A5FF-C425A2E9F61C}"/>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spTree>
    <p:extLst>
      <p:ext uri="{BB962C8B-B14F-4D97-AF65-F5344CB8AC3E}">
        <p14:creationId xmlns:p14="http://schemas.microsoft.com/office/powerpoint/2010/main" val="1443875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CD0B3-A93E-0A42-AAA5-72B361BA749C}"/>
              </a:ext>
            </a:extLst>
          </p:cNvPr>
          <p:cNvSpPr>
            <a:spLocks noGrp="1"/>
          </p:cNvSpPr>
          <p:nvPr>
            <p:ph type="title"/>
          </p:nvPr>
        </p:nvSpPr>
        <p:spPr/>
        <p:txBody>
          <a:bodyPr/>
          <a:lstStyle/>
          <a:p>
            <a:r>
              <a:rPr lang="en-US" dirty="0"/>
              <a:t>Let’s go wider: </a:t>
            </a:r>
            <a:r>
              <a:rPr lang="en-US" dirty="0" err="1"/>
              <a:t>GoogleNet</a:t>
            </a:r>
            <a:r>
              <a:rPr lang="en-US" dirty="0"/>
              <a:t> Inception </a:t>
            </a:r>
          </a:p>
        </p:txBody>
      </p:sp>
      <p:sp>
        <p:nvSpPr>
          <p:cNvPr id="3" name="Content Placeholder 2">
            <a:extLst>
              <a:ext uri="{FF2B5EF4-FFF2-40B4-BE49-F238E27FC236}">
                <a16:creationId xmlns:a16="http://schemas.microsoft.com/office/drawing/2014/main" id="{54C998B8-BE6A-A84D-A07C-B7612CFE734A}"/>
              </a:ext>
            </a:extLst>
          </p:cNvPr>
          <p:cNvSpPr>
            <a:spLocks noGrp="1"/>
          </p:cNvSpPr>
          <p:nvPr>
            <p:ph idx="1"/>
          </p:nvPr>
        </p:nvSpPr>
        <p:spPr>
          <a:xfrm>
            <a:off x="838200" y="1825625"/>
            <a:ext cx="5257800" cy="4351338"/>
          </a:xfrm>
        </p:spPr>
        <p:txBody>
          <a:bodyPr/>
          <a:lstStyle/>
          <a:p>
            <a:r>
              <a:rPr lang="en-US" dirty="0"/>
              <a:t>Capture </a:t>
            </a:r>
            <a:r>
              <a:rPr lang="en-US" dirty="0">
                <a:solidFill>
                  <a:srgbClr val="C00000"/>
                </a:solidFill>
              </a:rPr>
              <a:t>global (semantic) information </a:t>
            </a:r>
            <a:r>
              <a:rPr lang="en-US" dirty="0"/>
              <a:t>with </a:t>
            </a:r>
            <a:r>
              <a:rPr lang="en-US" dirty="0">
                <a:solidFill>
                  <a:srgbClr val="00B050"/>
                </a:solidFill>
              </a:rPr>
              <a:t>larger</a:t>
            </a:r>
            <a:r>
              <a:rPr lang="en-US" dirty="0"/>
              <a:t> kernel</a:t>
            </a:r>
          </a:p>
          <a:p>
            <a:r>
              <a:rPr lang="en-US" dirty="0"/>
              <a:t>Capture </a:t>
            </a:r>
            <a:r>
              <a:rPr lang="en-US" dirty="0">
                <a:solidFill>
                  <a:srgbClr val="0070C0"/>
                </a:solidFill>
              </a:rPr>
              <a:t>local (spatial) information </a:t>
            </a:r>
            <a:r>
              <a:rPr lang="en-US" dirty="0"/>
              <a:t>with smaller kernel</a:t>
            </a:r>
          </a:p>
          <a:p>
            <a:r>
              <a:rPr lang="en-US" dirty="0"/>
              <a:t>Use multiple variable size kernels in the same layer </a:t>
            </a:r>
          </a:p>
          <a:p>
            <a:pPr lvl="1"/>
            <a:r>
              <a:rPr lang="en-US" dirty="0"/>
              <a:t>Fewer layers, easier to train</a:t>
            </a:r>
          </a:p>
          <a:p>
            <a:pPr lvl="1"/>
            <a:r>
              <a:rPr lang="en-US" dirty="0"/>
              <a:t>Still capture both global and local information</a:t>
            </a:r>
          </a:p>
        </p:txBody>
      </p:sp>
      <p:sp>
        <p:nvSpPr>
          <p:cNvPr id="4" name="Slide Number Placeholder 3">
            <a:extLst>
              <a:ext uri="{FF2B5EF4-FFF2-40B4-BE49-F238E27FC236}">
                <a16:creationId xmlns:a16="http://schemas.microsoft.com/office/drawing/2014/main" id="{3EDD96A6-EA4E-5945-B977-5CF3AD09A1BF}"/>
              </a:ext>
            </a:extLst>
          </p:cNvPr>
          <p:cNvSpPr>
            <a:spLocks noGrp="1"/>
          </p:cNvSpPr>
          <p:nvPr>
            <p:ph type="sldNum" sz="quarter" idx="12"/>
          </p:nvPr>
        </p:nvSpPr>
        <p:spPr/>
        <p:txBody>
          <a:bodyPr/>
          <a:lstStyle/>
          <a:p>
            <a:fld id="{F5A137E7-F180-D043-87BE-208C74AB267C}" type="slidenum">
              <a:rPr lang="en-US" smtClean="0"/>
              <a:pPr/>
              <a:t>80</a:t>
            </a:fld>
            <a:endParaRPr lang="en-US"/>
          </a:p>
        </p:txBody>
      </p:sp>
      <p:pic>
        <p:nvPicPr>
          <p:cNvPr id="34822" name="Picture 6">
            <a:extLst>
              <a:ext uri="{FF2B5EF4-FFF2-40B4-BE49-F238E27FC236}">
                <a16:creationId xmlns:a16="http://schemas.microsoft.com/office/drawing/2014/main" id="{69B166BB-BE1A-5A4F-B26B-BC6131CBF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246" y="4976927"/>
            <a:ext cx="5174512" cy="1881073"/>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08525A47-BE86-B942-B8A5-4ACBF5B62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279" y="2083981"/>
            <a:ext cx="5576721" cy="309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40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86C0D-DDF7-9141-B4A6-60B83AE3CCC9}"/>
              </a:ext>
            </a:extLst>
          </p:cNvPr>
          <p:cNvSpPr>
            <a:spLocks noGrp="1"/>
          </p:cNvSpPr>
          <p:nvPr>
            <p:ph type="title"/>
          </p:nvPr>
        </p:nvSpPr>
        <p:spPr/>
        <p:txBody>
          <a:bodyPr/>
          <a:lstStyle/>
          <a:p>
            <a:r>
              <a:rPr lang="en-US" dirty="0"/>
              <a:t>1D convolution in </a:t>
            </a:r>
            <a:r>
              <a:rPr lang="en-US" dirty="0" err="1"/>
              <a:t>GoogleNet</a:t>
            </a:r>
            <a:endParaRPr lang="en-US" dirty="0"/>
          </a:p>
        </p:txBody>
      </p:sp>
      <p:sp>
        <p:nvSpPr>
          <p:cNvPr id="3" name="Content Placeholder 2">
            <a:extLst>
              <a:ext uri="{FF2B5EF4-FFF2-40B4-BE49-F238E27FC236}">
                <a16:creationId xmlns:a16="http://schemas.microsoft.com/office/drawing/2014/main" id="{029EEAD0-E845-B343-88C0-24C84048535B}"/>
              </a:ext>
            </a:extLst>
          </p:cNvPr>
          <p:cNvSpPr>
            <a:spLocks noGrp="1"/>
          </p:cNvSpPr>
          <p:nvPr>
            <p:ph idx="1"/>
          </p:nvPr>
        </p:nvSpPr>
        <p:spPr>
          <a:xfrm>
            <a:off x="838200" y="1825625"/>
            <a:ext cx="5115339" cy="4351338"/>
          </a:xfrm>
        </p:spPr>
        <p:txBody>
          <a:bodyPr/>
          <a:lstStyle/>
          <a:p>
            <a:r>
              <a:rPr lang="en-US" dirty="0"/>
              <a:t>Reduce the number of channels</a:t>
            </a:r>
          </a:p>
          <a:p>
            <a:pPr lvl="1"/>
            <a:r>
              <a:rPr lang="en-US" dirty="0"/>
              <a:t>Summed</a:t>
            </a:r>
          </a:p>
          <a:p>
            <a:r>
              <a:rPr lang="en-US" dirty="0"/>
              <a:t>Selectively squeeze information from multiple channels in the previous layer to 1 channel </a:t>
            </a:r>
          </a:p>
          <a:p>
            <a:pPr lvl="1"/>
            <a:r>
              <a:rPr lang="en-US" dirty="0"/>
              <a:t>Like dimension reductions</a:t>
            </a:r>
          </a:p>
          <a:p>
            <a:pPr lvl="1"/>
            <a:r>
              <a:rPr lang="en-US" dirty="0"/>
              <a:t>Allow efficient use of multiple kernels</a:t>
            </a:r>
          </a:p>
        </p:txBody>
      </p:sp>
      <p:sp>
        <p:nvSpPr>
          <p:cNvPr id="4" name="Slide Number Placeholder 3">
            <a:extLst>
              <a:ext uri="{FF2B5EF4-FFF2-40B4-BE49-F238E27FC236}">
                <a16:creationId xmlns:a16="http://schemas.microsoft.com/office/drawing/2014/main" id="{B00CE900-7D9A-6847-AE8E-30D3F7EC906A}"/>
              </a:ext>
            </a:extLst>
          </p:cNvPr>
          <p:cNvSpPr>
            <a:spLocks noGrp="1"/>
          </p:cNvSpPr>
          <p:nvPr>
            <p:ph type="sldNum" sz="quarter" idx="12"/>
          </p:nvPr>
        </p:nvSpPr>
        <p:spPr/>
        <p:txBody>
          <a:bodyPr/>
          <a:lstStyle/>
          <a:p>
            <a:fld id="{F5A137E7-F180-D043-87BE-208C74AB267C}" type="slidenum">
              <a:rPr lang="en-US" smtClean="0"/>
              <a:pPr/>
              <a:t>81</a:t>
            </a:fld>
            <a:endParaRPr lang="en-US"/>
          </a:p>
        </p:txBody>
      </p:sp>
      <p:pic>
        <p:nvPicPr>
          <p:cNvPr id="2050" name="Picture 2">
            <a:extLst>
              <a:ext uri="{FF2B5EF4-FFF2-40B4-BE49-F238E27FC236}">
                <a16:creationId xmlns:a16="http://schemas.microsoft.com/office/drawing/2014/main" id="{6BD23707-9FDD-F74F-A3E6-90BBCEE649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95"/>
          <a:stretch/>
        </p:blipFill>
        <p:spPr bwMode="auto">
          <a:xfrm>
            <a:off x="6357733" y="2392446"/>
            <a:ext cx="5953537" cy="24621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FAEDFA-38A1-1945-AE26-129E931E58ED}"/>
              </a:ext>
            </a:extLst>
          </p:cNvPr>
          <p:cNvSpPr/>
          <p:nvPr/>
        </p:nvSpPr>
        <p:spPr>
          <a:xfrm>
            <a:off x="0" y="6356350"/>
            <a:ext cx="6096000" cy="523220"/>
          </a:xfrm>
          <a:prstGeom prst="rect">
            <a:avLst/>
          </a:prstGeom>
        </p:spPr>
        <p:txBody>
          <a:bodyPr>
            <a:spAutoFit/>
          </a:bodyPr>
          <a:lstStyle/>
          <a:p>
            <a:r>
              <a:rPr lang="en-US" sz="1400" dirty="0"/>
              <a:t>https://</a:t>
            </a:r>
            <a:r>
              <a:rPr lang="en-US" sz="1400" dirty="0" err="1"/>
              <a:t>andre-ye.medium.com</a:t>
            </a:r>
            <a:r>
              <a:rPr lang="en-US" sz="1400" dirty="0"/>
              <a:t>/the-clever-trick-behind-googles-inception-the-1-1-convolution-58815b20113</a:t>
            </a:r>
          </a:p>
        </p:txBody>
      </p:sp>
    </p:spTree>
    <p:extLst>
      <p:ext uri="{BB962C8B-B14F-4D97-AF65-F5344CB8AC3E}">
        <p14:creationId xmlns:p14="http://schemas.microsoft.com/office/powerpoint/2010/main" val="3071516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7AA6-DD71-CC48-94A4-E8F3D78BAABF}"/>
              </a:ext>
            </a:extLst>
          </p:cNvPr>
          <p:cNvSpPr>
            <a:spLocks noGrp="1"/>
          </p:cNvSpPr>
          <p:nvPr>
            <p:ph type="title"/>
          </p:nvPr>
        </p:nvSpPr>
        <p:spPr>
          <a:xfrm>
            <a:off x="838200" y="365125"/>
            <a:ext cx="7083056" cy="1325563"/>
          </a:xfrm>
        </p:spPr>
        <p:txBody>
          <a:bodyPr/>
          <a:lstStyle/>
          <a:p>
            <a:r>
              <a:rPr lang="en-US" dirty="0"/>
              <a:t>Can we go deeper again? </a:t>
            </a:r>
            <a:r>
              <a:rPr lang="en-US" dirty="0" err="1"/>
              <a:t>ResNet</a:t>
            </a:r>
            <a:endParaRPr lang="en-US" dirty="0"/>
          </a:p>
        </p:txBody>
      </p:sp>
      <p:sp>
        <p:nvSpPr>
          <p:cNvPr id="3" name="Content Placeholder 2">
            <a:extLst>
              <a:ext uri="{FF2B5EF4-FFF2-40B4-BE49-F238E27FC236}">
                <a16:creationId xmlns:a16="http://schemas.microsoft.com/office/drawing/2014/main" id="{42C8780A-50EA-6743-9474-2E5BF89D6DF3}"/>
              </a:ext>
            </a:extLst>
          </p:cNvPr>
          <p:cNvSpPr>
            <a:spLocks noGrp="1"/>
          </p:cNvSpPr>
          <p:nvPr>
            <p:ph idx="1"/>
          </p:nvPr>
        </p:nvSpPr>
        <p:spPr>
          <a:xfrm>
            <a:off x="838200" y="1825625"/>
            <a:ext cx="6423837" cy="4351338"/>
          </a:xfrm>
        </p:spPr>
        <p:txBody>
          <a:bodyPr/>
          <a:lstStyle/>
          <a:p>
            <a:r>
              <a:rPr lang="en-US" sz="2000" dirty="0"/>
              <a:t>More layers, deeper models</a:t>
            </a:r>
          </a:p>
          <a:p>
            <a:pPr lvl="1"/>
            <a:r>
              <a:rPr lang="en-US" sz="2000" dirty="0"/>
              <a:t>34, 50, 101, 152 layers</a:t>
            </a:r>
          </a:p>
          <a:p>
            <a:r>
              <a:rPr lang="en-US" sz="2000" dirty="0"/>
              <a:t>Skipped connections pass information across layers</a:t>
            </a:r>
          </a:p>
          <a:p>
            <a:pPr lvl="1"/>
            <a:r>
              <a:rPr lang="en-US" sz="2000" dirty="0"/>
              <a:t>Mitigate (but not solve) the vanishing gradient problem</a:t>
            </a:r>
          </a:p>
          <a:p>
            <a:pPr marL="457200" lvl="1" indent="0">
              <a:buNone/>
            </a:pPr>
            <a:br>
              <a:rPr lang="en-US" dirty="0"/>
            </a:br>
            <a:endParaRPr lang="en-US" dirty="0"/>
          </a:p>
        </p:txBody>
      </p:sp>
      <p:sp>
        <p:nvSpPr>
          <p:cNvPr id="4" name="Slide Number Placeholder 3">
            <a:extLst>
              <a:ext uri="{FF2B5EF4-FFF2-40B4-BE49-F238E27FC236}">
                <a16:creationId xmlns:a16="http://schemas.microsoft.com/office/drawing/2014/main" id="{63D7AA85-8E16-9C42-841F-4A85C998C1AF}"/>
              </a:ext>
            </a:extLst>
          </p:cNvPr>
          <p:cNvSpPr>
            <a:spLocks noGrp="1"/>
          </p:cNvSpPr>
          <p:nvPr>
            <p:ph type="sldNum" sz="quarter" idx="12"/>
          </p:nvPr>
        </p:nvSpPr>
        <p:spPr/>
        <p:txBody>
          <a:bodyPr/>
          <a:lstStyle/>
          <a:p>
            <a:fld id="{F5A137E7-F180-D043-87BE-208C74AB267C}" type="slidenum">
              <a:rPr lang="en-US" smtClean="0"/>
              <a:pPr/>
              <a:t>82</a:t>
            </a:fld>
            <a:endParaRPr lang="en-US"/>
          </a:p>
        </p:txBody>
      </p:sp>
      <p:sp>
        <p:nvSpPr>
          <p:cNvPr id="5" name="TextBox 4">
            <a:extLst>
              <a:ext uri="{FF2B5EF4-FFF2-40B4-BE49-F238E27FC236}">
                <a16:creationId xmlns:a16="http://schemas.microsoft.com/office/drawing/2014/main" id="{FDCBB22C-BB6F-EE40-AF8E-65F828A80AD8}"/>
              </a:ext>
            </a:extLst>
          </p:cNvPr>
          <p:cNvSpPr txBox="1"/>
          <p:nvPr/>
        </p:nvSpPr>
        <p:spPr>
          <a:xfrm>
            <a:off x="0" y="6488668"/>
            <a:ext cx="5902898" cy="307777"/>
          </a:xfrm>
          <a:prstGeom prst="rect">
            <a:avLst/>
          </a:prstGeom>
          <a:noFill/>
        </p:spPr>
        <p:txBody>
          <a:bodyPr wrap="none" rtlCol="0">
            <a:spAutoFit/>
          </a:bodyPr>
          <a:lstStyle/>
          <a:p>
            <a:r>
              <a:rPr lang="en-US" sz="1400" dirty="0"/>
              <a:t>He, </a:t>
            </a:r>
            <a:r>
              <a:rPr lang="en-US" sz="1400" dirty="0" err="1"/>
              <a:t>Kaiming</a:t>
            </a:r>
            <a:r>
              <a:rPr lang="en-US" sz="1400" dirty="0"/>
              <a:t>, et al. "Deep residual learning for image recognition." CVPR. 2016.</a:t>
            </a:r>
          </a:p>
        </p:txBody>
      </p:sp>
      <p:pic>
        <p:nvPicPr>
          <p:cNvPr id="29698" name="Picture 2">
            <a:extLst>
              <a:ext uri="{FF2B5EF4-FFF2-40B4-BE49-F238E27FC236}">
                <a16:creationId xmlns:a16="http://schemas.microsoft.com/office/drawing/2014/main" id="{2B844FBA-7AA4-8A4A-B99D-45B1A049B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0716" y="136525"/>
            <a:ext cx="3101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8A497A5C-3481-DB40-999D-E8AB37140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167" y="3565525"/>
            <a:ext cx="4324827" cy="24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7179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D783-15FA-B34E-B906-E8C62246155F}"/>
              </a:ext>
            </a:extLst>
          </p:cNvPr>
          <p:cNvSpPr>
            <a:spLocks noGrp="1"/>
          </p:cNvSpPr>
          <p:nvPr>
            <p:ph type="title"/>
          </p:nvPr>
        </p:nvSpPr>
        <p:spPr/>
        <p:txBody>
          <a:bodyPr/>
          <a:lstStyle/>
          <a:p>
            <a:r>
              <a:rPr lang="en-US" dirty="0"/>
              <a:t>Residual Connections</a:t>
            </a:r>
          </a:p>
        </p:txBody>
      </p:sp>
      <p:sp>
        <p:nvSpPr>
          <p:cNvPr id="3" name="Content Placeholder 2">
            <a:extLst>
              <a:ext uri="{FF2B5EF4-FFF2-40B4-BE49-F238E27FC236}">
                <a16:creationId xmlns:a16="http://schemas.microsoft.com/office/drawing/2014/main" id="{629599FF-DB85-8247-802B-2EF7068F98BD}"/>
              </a:ext>
            </a:extLst>
          </p:cNvPr>
          <p:cNvSpPr>
            <a:spLocks noGrp="1"/>
          </p:cNvSpPr>
          <p:nvPr>
            <p:ph idx="1"/>
          </p:nvPr>
        </p:nvSpPr>
        <p:spPr>
          <a:xfrm>
            <a:off x="838200" y="1825625"/>
            <a:ext cx="3994150" cy="4351338"/>
          </a:xfrm>
        </p:spPr>
        <p:txBody>
          <a:bodyPr/>
          <a:lstStyle/>
          <a:p>
            <a:r>
              <a:rPr lang="en-US" dirty="0"/>
              <a:t>Also called the skipped or skip connections</a:t>
            </a:r>
          </a:p>
          <a:p>
            <a:r>
              <a:rPr lang="en-US" dirty="0"/>
              <a:t>Used in many different types of neural networks to facilitate training (e.g., mitigate the vanish gradient problem)</a:t>
            </a:r>
          </a:p>
        </p:txBody>
      </p:sp>
      <p:sp>
        <p:nvSpPr>
          <p:cNvPr id="4" name="Slide Number Placeholder 3">
            <a:extLst>
              <a:ext uri="{FF2B5EF4-FFF2-40B4-BE49-F238E27FC236}">
                <a16:creationId xmlns:a16="http://schemas.microsoft.com/office/drawing/2014/main" id="{6CF46AB0-2AAD-DB49-82A1-99DE167156D5}"/>
              </a:ext>
            </a:extLst>
          </p:cNvPr>
          <p:cNvSpPr>
            <a:spLocks noGrp="1"/>
          </p:cNvSpPr>
          <p:nvPr>
            <p:ph type="sldNum" sz="quarter" idx="12"/>
          </p:nvPr>
        </p:nvSpPr>
        <p:spPr/>
        <p:txBody>
          <a:bodyPr/>
          <a:lstStyle/>
          <a:p>
            <a:fld id="{F5A137E7-F180-D043-87BE-208C74AB267C}" type="slidenum">
              <a:rPr lang="en-US" smtClean="0"/>
              <a:pPr/>
              <a:t>83</a:t>
            </a:fld>
            <a:endParaRPr lang="en-US"/>
          </a:p>
        </p:txBody>
      </p:sp>
      <p:sp>
        <p:nvSpPr>
          <p:cNvPr id="5" name="TextBox 4">
            <a:extLst>
              <a:ext uri="{FF2B5EF4-FFF2-40B4-BE49-F238E27FC236}">
                <a16:creationId xmlns:a16="http://schemas.microsoft.com/office/drawing/2014/main" id="{BCDC2101-DD33-0240-A7C9-284395C4E5F1}"/>
              </a:ext>
            </a:extLst>
          </p:cNvPr>
          <p:cNvSpPr txBox="1"/>
          <p:nvPr/>
        </p:nvSpPr>
        <p:spPr>
          <a:xfrm>
            <a:off x="0" y="6488668"/>
            <a:ext cx="5755743" cy="307777"/>
          </a:xfrm>
          <a:prstGeom prst="rect">
            <a:avLst/>
          </a:prstGeom>
          <a:noFill/>
        </p:spPr>
        <p:txBody>
          <a:bodyPr wrap="none" rtlCol="0">
            <a:spAutoFit/>
          </a:bodyPr>
          <a:lstStyle/>
          <a:p>
            <a:r>
              <a:rPr lang="en-US" sz="1400" dirty="0"/>
              <a:t>https://</a:t>
            </a:r>
            <a:r>
              <a:rPr lang="en-US" sz="1400" dirty="0" err="1"/>
              <a:t>towardsdatascience.com</a:t>
            </a:r>
            <a:r>
              <a:rPr lang="en-US" sz="1400" dirty="0"/>
              <a:t>/what-is-residual-connection-efb07cab0d55</a:t>
            </a:r>
          </a:p>
        </p:txBody>
      </p:sp>
      <p:pic>
        <p:nvPicPr>
          <p:cNvPr id="45058" name="Picture 2">
            <a:extLst>
              <a:ext uri="{FF2B5EF4-FFF2-40B4-BE49-F238E27FC236}">
                <a16:creationId xmlns:a16="http://schemas.microsoft.com/office/drawing/2014/main" id="{EF701894-989D-3E4A-B0C6-811C83218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350" y="1870075"/>
            <a:ext cx="7124700"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368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D783-15FA-B34E-B906-E8C62246155F}"/>
              </a:ext>
            </a:extLst>
          </p:cNvPr>
          <p:cNvSpPr>
            <a:spLocks noGrp="1"/>
          </p:cNvSpPr>
          <p:nvPr>
            <p:ph type="title"/>
          </p:nvPr>
        </p:nvSpPr>
        <p:spPr/>
        <p:txBody>
          <a:bodyPr/>
          <a:lstStyle/>
          <a:p>
            <a:r>
              <a:rPr lang="en-US" dirty="0"/>
              <a:t>Residual Connections</a:t>
            </a:r>
          </a:p>
        </p:txBody>
      </p:sp>
      <p:sp>
        <p:nvSpPr>
          <p:cNvPr id="3" name="Content Placeholder 2">
            <a:extLst>
              <a:ext uri="{FF2B5EF4-FFF2-40B4-BE49-F238E27FC236}">
                <a16:creationId xmlns:a16="http://schemas.microsoft.com/office/drawing/2014/main" id="{629599FF-DB85-8247-802B-2EF7068F98BD}"/>
              </a:ext>
            </a:extLst>
          </p:cNvPr>
          <p:cNvSpPr>
            <a:spLocks noGrp="1"/>
          </p:cNvSpPr>
          <p:nvPr>
            <p:ph idx="1"/>
          </p:nvPr>
        </p:nvSpPr>
        <p:spPr>
          <a:xfrm>
            <a:off x="838200" y="1825625"/>
            <a:ext cx="3994150" cy="4351338"/>
          </a:xfrm>
        </p:spPr>
        <p:txBody>
          <a:bodyPr/>
          <a:lstStyle/>
          <a:p>
            <a:r>
              <a:rPr lang="en-US" dirty="0"/>
              <a:t>As ensembles of shallow neural networks</a:t>
            </a:r>
          </a:p>
          <a:p>
            <a:r>
              <a:rPr lang="en-US" dirty="0"/>
              <a:t>Empirically, residual connections often help generate better models and results, e.g., see </a:t>
            </a:r>
            <a:r>
              <a:rPr lang="en-US" dirty="0" err="1"/>
              <a:t>DenseNet</a:t>
            </a:r>
            <a:r>
              <a:rPr lang="en-US" dirty="0"/>
              <a:t> </a:t>
            </a:r>
          </a:p>
        </p:txBody>
      </p:sp>
      <p:sp>
        <p:nvSpPr>
          <p:cNvPr id="4" name="Slide Number Placeholder 3">
            <a:extLst>
              <a:ext uri="{FF2B5EF4-FFF2-40B4-BE49-F238E27FC236}">
                <a16:creationId xmlns:a16="http://schemas.microsoft.com/office/drawing/2014/main" id="{6CF46AB0-2AAD-DB49-82A1-99DE167156D5}"/>
              </a:ext>
            </a:extLst>
          </p:cNvPr>
          <p:cNvSpPr>
            <a:spLocks noGrp="1"/>
          </p:cNvSpPr>
          <p:nvPr>
            <p:ph type="sldNum" sz="quarter" idx="12"/>
          </p:nvPr>
        </p:nvSpPr>
        <p:spPr/>
        <p:txBody>
          <a:bodyPr/>
          <a:lstStyle/>
          <a:p>
            <a:fld id="{F5A137E7-F180-D043-87BE-208C74AB267C}" type="slidenum">
              <a:rPr lang="en-US" smtClean="0"/>
              <a:pPr/>
              <a:t>84</a:t>
            </a:fld>
            <a:endParaRPr lang="en-US"/>
          </a:p>
        </p:txBody>
      </p:sp>
      <p:sp>
        <p:nvSpPr>
          <p:cNvPr id="5" name="TextBox 4">
            <a:extLst>
              <a:ext uri="{FF2B5EF4-FFF2-40B4-BE49-F238E27FC236}">
                <a16:creationId xmlns:a16="http://schemas.microsoft.com/office/drawing/2014/main" id="{BCDC2101-DD33-0240-A7C9-284395C4E5F1}"/>
              </a:ext>
            </a:extLst>
          </p:cNvPr>
          <p:cNvSpPr txBox="1"/>
          <p:nvPr/>
        </p:nvSpPr>
        <p:spPr>
          <a:xfrm>
            <a:off x="0" y="6550223"/>
            <a:ext cx="5755743" cy="307777"/>
          </a:xfrm>
          <a:prstGeom prst="rect">
            <a:avLst/>
          </a:prstGeom>
          <a:noFill/>
        </p:spPr>
        <p:txBody>
          <a:bodyPr wrap="none" rtlCol="0">
            <a:spAutoFit/>
          </a:bodyPr>
          <a:lstStyle/>
          <a:p>
            <a:r>
              <a:rPr lang="en-US" sz="1400" dirty="0"/>
              <a:t>https://</a:t>
            </a:r>
            <a:r>
              <a:rPr lang="en-US" sz="1400" dirty="0" err="1"/>
              <a:t>towardsdatascience.com</a:t>
            </a:r>
            <a:r>
              <a:rPr lang="en-US" sz="1400" dirty="0"/>
              <a:t>/what-is-residual-connection-efb07cab0d55</a:t>
            </a:r>
          </a:p>
        </p:txBody>
      </p:sp>
      <p:pic>
        <p:nvPicPr>
          <p:cNvPr id="47106" name="Picture 2">
            <a:extLst>
              <a:ext uri="{FF2B5EF4-FFF2-40B4-BE49-F238E27FC236}">
                <a16:creationId xmlns:a16="http://schemas.microsoft.com/office/drawing/2014/main" id="{8B9EA4A4-0C7D-8F41-B185-31E78B6FB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225" y="1610075"/>
            <a:ext cx="6432549" cy="3615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32688C-6A21-A44D-B3E8-3DEF4504812D}"/>
              </a:ext>
            </a:extLst>
          </p:cNvPr>
          <p:cNvPicPr>
            <a:picLocks noChangeAspect="1"/>
          </p:cNvPicPr>
          <p:nvPr/>
        </p:nvPicPr>
        <p:blipFill>
          <a:blip r:embed="rId3"/>
          <a:stretch>
            <a:fillRect/>
          </a:stretch>
        </p:blipFill>
        <p:spPr>
          <a:xfrm>
            <a:off x="4610100" y="5360637"/>
            <a:ext cx="8001000" cy="1107115"/>
          </a:xfrm>
          <a:prstGeom prst="rect">
            <a:avLst/>
          </a:prstGeom>
        </p:spPr>
      </p:pic>
    </p:spTree>
    <p:extLst>
      <p:ext uri="{BB962C8B-B14F-4D97-AF65-F5344CB8AC3E}">
        <p14:creationId xmlns:p14="http://schemas.microsoft.com/office/powerpoint/2010/main" val="4096308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6B44-87F9-C045-B850-C0F0201E6F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FADED5-31E1-B44E-84F3-0DC591ACD20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96A9F4A-9D3B-D448-BF15-1E5338EB3381}"/>
              </a:ext>
            </a:extLst>
          </p:cNvPr>
          <p:cNvSpPr>
            <a:spLocks noGrp="1"/>
          </p:cNvSpPr>
          <p:nvPr>
            <p:ph type="sldNum" sz="quarter" idx="12"/>
          </p:nvPr>
        </p:nvSpPr>
        <p:spPr/>
        <p:txBody>
          <a:bodyPr/>
          <a:lstStyle/>
          <a:p>
            <a:fld id="{F5A137E7-F180-D043-87BE-208C74AB267C}" type="slidenum">
              <a:rPr lang="en-US" smtClean="0"/>
              <a:pPr/>
              <a:t>85</a:t>
            </a:fld>
            <a:endParaRPr lang="en-US"/>
          </a:p>
        </p:txBody>
      </p:sp>
      <p:pic>
        <p:nvPicPr>
          <p:cNvPr id="31746" name="Picture 2">
            <a:extLst>
              <a:ext uri="{FF2B5EF4-FFF2-40B4-BE49-F238E27FC236}">
                <a16:creationId xmlns:a16="http://schemas.microsoft.com/office/drawing/2014/main" id="{74A94D8D-F78E-DB43-A300-E23368821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05" y="510867"/>
            <a:ext cx="9778447" cy="58362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C63903E-7C0D-7B40-B600-3EC63FBBD738}"/>
              </a:ext>
            </a:extLst>
          </p:cNvPr>
          <p:cNvSpPr/>
          <p:nvPr/>
        </p:nvSpPr>
        <p:spPr>
          <a:xfrm>
            <a:off x="0" y="6567586"/>
            <a:ext cx="7712149" cy="307777"/>
          </a:xfrm>
          <a:prstGeom prst="rect">
            <a:avLst/>
          </a:prstGeom>
        </p:spPr>
        <p:txBody>
          <a:bodyPr wrap="square">
            <a:spAutoFit/>
          </a:bodyPr>
          <a:lstStyle/>
          <a:p>
            <a:r>
              <a:rPr lang="en-US" sz="1400" dirty="0">
                <a:solidFill>
                  <a:srgbClr val="000000"/>
                </a:solidFill>
              </a:rPr>
              <a:t>from </a:t>
            </a:r>
            <a:r>
              <a:rPr lang="en-US" sz="1400" dirty="0" err="1">
                <a:solidFill>
                  <a:srgbClr val="000000"/>
                </a:solidFill>
              </a:rPr>
              <a:t>Kaiming</a:t>
            </a:r>
            <a:r>
              <a:rPr lang="en-US" sz="1400" dirty="0">
                <a:solidFill>
                  <a:srgbClr val="000000"/>
                </a:solidFill>
              </a:rPr>
              <a:t> He slides "Deep residual learning for image recognition." ICML. 2016.</a:t>
            </a:r>
          </a:p>
        </p:txBody>
      </p:sp>
    </p:spTree>
    <p:extLst>
      <p:ext uri="{BB962C8B-B14F-4D97-AF65-F5344CB8AC3E}">
        <p14:creationId xmlns:p14="http://schemas.microsoft.com/office/powerpoint/2010/main" val="2861671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A7D-C9AD-684F-BFA3-F518DBDF9693}"/>
              </a:ext>
            </a:extLst>
          </p:cNvPr>
          <p:cNvSpPr>
            <a:spLocks noGrp="1"/>
          </p:cNvSpPr>
          <p:nvPr>
            <p:ph type="title"/>
          </p:nvPr>
        </p:nvSpPr>
        <p:spPr/>
        <p:txBody>
          <a:bodyPr/>
          <a:lstStyle/>
          <a:p>
            <a:r>
              <a:rPr lang="en-US" dirty="0" err="1"/>
              <a:t>AlexNet</a:t>
            </a:r>
            <a:r>
              <a:rPr lang="en-US" dirty="0"/>
              <a:t>, VGG, Inception, </a:t>
            </a:r>
            <a:r>
              <a:rPr lang="en-US" dirty="0" err="1"/>
              <a:t>ResNet</a:t>
            </a:r>
            <a:endParaRPr lang="en-US" dirty="0"/>
          </a:p>
        </p:txBody>
      </p:sp>
      <p:sp>
        <p:nvSpPr>
          <p:cNvPr id="3" name="Content Placeholder 2">
            <a:extLst>
              <a:ext uri="{FF2B5EF4-FFF2-40B4-BE49-F238E27FC236}">
                <a16:creationId xmlns:a16="http://schemas.microsoft.com/office/drawing/2014/main" id="{2EAA3287-C65C-2A4D-B5F4-995F5571E488}"/>
              </a:ext>
            </a:extLst>
          </p:cNvPr>
          <p:cNvSpPr>
            <a:spLocks noGrp="1"/>
          </p:cNvSpPr>
          <p:nvPr>
            <p:ph idx="1"/>
          </p:nvPr>
        </p:nvSpPr>
        <p:spPr/>
        <p:txBody>
          <a:bodyPr/>
          <a:lstStyle/>
          <a:p>
            <a:r>
              <a:rPr lang="en-US" dirty="0"/>
              <a:t>FLOP = floating point operations (required for a forward pass)</a:t>
            </a:r>
          </a:p>
          <a:p>
            <a:pPr lvl="1"/>
            <a:r>
              <a:rPr lang="en-US" dirty="0"/>
              <a:t>e.g., training </a:t>
            </a:r>
            <a:r>
              <a:rPr lang="en-US" dirty="0" err="1"/>
              <a:t>AlexNet</a:t>
            </a:r>
            <a:r>
              <a:rPr lang="en-US" dirty="0"/>
              <a:t> would take similar time as training Inception</a:t>
            </a:r>
          </a:p>
        </p:txBody>
      </p:sp>
      <p:sp>
        <p:nvSpPr>
          <p:cNvPr id="4" name="Slide Number Placeholder 3">
            <a:extLst>
              <a:ext uri="{FF2B5EF4-FFF2-40B4-BE49-F238E27FC236}">
                <a16:creationId xmlns:a16="http://schemas.microsoft.com/office/drawing/2014/main" id="{789C2E2B-782C-4C44-B62F-2B4E3A71F6EF}"/>
              </a:ext>
            </a:extLst>
          </p:cNvPr>
          <p:cNvSpPr>
            <a:spLocks noGrp="1"/>
          </p:cNvSpPr>
          <p:nvPr>
            <p:ph type="sldNum" sz="quarter" idx="12"/>
          </p:nvPr>
        </p:nvSpPr>
        <p:spPr/>
        <p:txBody>
          <a:bodyPr/>
          <a:lstStyle/>
          <a:p>
            <a:fld id="{F5A137E7-F180-D043-87BE-208C74AB267C}" type="slidenum">
              <a:rPr lang="en-US" smtClean="0"/>
              <a:pPr/>
              <a:t>86</a:t>
            </a:fld>
            <a:endParaRPr lang="en-US"/>
          </a:p>
        </p:txBody>
      </p:sp>
      <p:pic>
        <p:nvPicPr>
          <p:cNvPr id="33794" name="Picture 2">
            <a:extLst>
              <a:ext uri="{FF2B5EF4-FFF2-40B4-BE49-F238E27FC236}">
                <a16:creationId xmlns:a16="http://schemas.microsoft.com/office/drawing/2014/main" id="{17A796D2-B017-644D-98A2-A5558B31F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505" y="3503473"/>
            <a:ext cx="9815482" cy="20193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DBE218-8BE8-A54B-9C45-525C4EDAA22A}"/>
              </a:ext>
            </a:extLst>
          </p:cNvPr>
          <p:cNvSpPr/>
          <p:nvPr/>
        </p:nvSpPr>
        <p:spPr>
          <a:xfrm>
            <a:off x="0" y="6550223"/>
            <a:ext cx="7485321" cy="307777"/>
          </a:xfrm>
          <a:prstGeom prst="rect">
            <a:avLst/>
          </a:prstGeom>
        </p:spPr>
        <p:txBody>
          <a:bodyPr wrap="square">
            <a:spAutoFit/>
          </a:bodyPr>
          <a:lstStyle/>
          <a:p>
            <a:r>
              <a:rPr lang="en-US" sz="1400" dirty="0"/>
              <a:t>https://</a:t>
            </a:r>
            <a:r>
              <a:rPr lang="en-US" sz="1400" dirty="0" err="1"/>
              <a:t>towardsdatascience.com</a:t>
            </a:r>
            <a:r>
              <a:rPr lang="en-US" sz="1400" dirty="0"/>
              <a:t>/the-w3h-of-alexnet-vggnet-resnet-and-inception-7baaaecccc96</a:t>
            </a:r>
          </a:p>
        </p:txBody>
      </p:sp>
    </p:spTree>
    <p:extLst>
      <p:ext uri="{BB962C8B-B14F-4D97-AF65-F5344CB8AC3E}">
        <p14:creationId xmlns:p14="http://schemas.microsoft.com/office/powerpoint/2010/main" val="8267737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ADB0-DAC8-684D-A7F4-094A72F50EC6}"/>
              </a:ext>
            </a:extLst>
          </p:cNvPr>
          <p:cNvSpPr>
            <a:spLocks noGrp="1"/>
          </p:cNvSpPr>
          <p:nvPr>
            <p:ph type="title"/>
          </p:nvPr>
        </p:nvSpPr>
        <p:spPr>
          <a:xfrm>
            <a:off x="838201" y="365125"/>
            <a:ext cx="2596116" cy="1325563"/>
          </a:xfrm>
        </p:spPr>
        <p:txBody>
          <a:bodyPr/>
          <a:lstStyle/>
          <a:p>
            <a:r>
              <a:rPr lang="en-US" dirty="0"/>
              <a:t>State of the Art  </a:t>
            </a:r>
          </a:p>
        </p:txBody>
      </p:sp>
      <p:sp>
        <p:nvSpPr>
          <p:cNvPr id="3" name="Content Placeholder 2">
            <a:extLst>
              <a:ext uri="{FF2B5EF4-FFF2-40B4-BE49-F238E27FC236}">
                <a16:creationId xmlns:a16="http://schemas.microsoft.com/office/drawing/2014/main" id="{14BE2898-1DD7-2040-92BC-338C24B4E97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D7E2C23-A411-8A4A-BD14-C9992138E6E6}"/>
              </a:ext>
            </a:extLst>
          </p:cNvPr>
          <p:cNvSpPr>
            <a:spLocks noGrp="1"/>
          </p:cNvSpPr>
          <p:nvPr>
            <p:ph type="sldNum" sz="quarter" idx="12"/>
          </p:nvPr>
        </p:nvSpPr>
        <p:spPr/>
        <p:txBody>
          <a:bodyPr/>
          <a:lstStyle/>
          <a:p>
            <a:fld id="{F5A137E7-F180-D043-87BE-208C74AB267C}" type="slidenum">
              <a:rPr lang="en-US" smtClean="0"/>
              <a:pPr/>
              <a:t>87</a:t>
            </a:fld>
            <a:endParaRPr lang="en-US"/>
          </a:p>
        </p:txBody>
      </p:sp>
      <p:pic>
        <p:nvPicPr>
          <p:cNvPr id="35842" name="Picture 2">
            <a:extLst>
              <a:ext uri="{FF2B5EF4-FFF2-40B4-BE49-F238E27FC236}">
                <a16:creationId xmlns:a16="http://schemas.microsoft.com/office/drawing/2014/main" id="{A52C43DD-12E4-5144-BF53-07ED78B39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913" y="0"/>
            <a:ext cx="8955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DA06DA-C06D-B247-9D1A-D3DD437888C9}"/>
              </a:ext>
            </a:extLst>
          </p:cNvPr>
          <p:cNvSpPr txBox="1"/>
          <p:nvPr/>
        </p:nvSpPr>
        <p:spPr>
          <a:xfrm>
            <a:off x="0" y="6334780"/>
            <a:ext cx="2913321" cy="523220"/>
          </a:xfrm>
          <a:prstGeom prst="rect">
            <a:avLst/>
          </a:prstGeom>
          <a:noFill/>
        </p:spPr>
        <p:txBody>
          <a:bodyPr wrap="square" rtlCol="0">
            <a:spAutoFit/>
          </a:bodyPr>
          <a:lstStyle/>
          <a:p>
            <a:r>
              <a:rPr lang="en-US" sz="1400" dirty="0"/>
              <a:t>Meta Pseudo Labels, </a:t>
            </a:r>
            <a:r>
              <a:rPr lang="en-US" sz="1400" dirty="0" err="1"/>
              <a:t>Hieu</a:t>
            </a:r>
            <a:r>
              <a:rPr lang="en-US" sz="1400" dirty="0"/>
              <a:t> Pham et al. (Jan 2021)</a:t>
            </a:r>
          </a:p>
        </p:txBody>
      </p:sp>
    </p:spTree>
    <p:extLst>
      <p:ext uri="{BB962C8B-B14F-4D97-AF65-F5344CB8AC3E}">
        <p14:creationId xmlns:p14="http://schemas.microsoft.com/office/powerpoint/2010/main" val="2748125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3ADF-B0D1-8E46-BEA3-15225C7F6286}"/>
              </a:ext>
            </a:extLst>
          </p:cNvPr>
          <p:cNvSpPr>
            <a:spLocks noGrp="1"/>
          </p:cNvSpPr>
          <p:nvPr>
            <p:ph type="title"/>
          </p:nvPr>
        </p:nvSpPr>
        <p:spPr/>
        <p:txBody>
          <a:bodyPr/>
          <a:lstStyle/>
          <a:p>
            <a:r>
              <a:rPr lang="en-US" dirty="0"/>
              <a:t>State of the Art </a:t>
            </a:r>
          </a:p>
        </p:txBody>
      </p:sp>
      <p:sp>
        <p:nvSpPr>
          <p:cNvPr id="3" name="Content Placeholder 2">
            <a:extLst>
              <a:ext uri="{FF2B5EF4-FFF2-40B4-BE49-F238E27FC236}">
                <a16:creationId xmlns:a16="http://schemas.microsoft.com/office/drawing/2014/main" id="{5C868C0D-0809-FB4F-9A37-258F1E9E0C1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AA113D-4812-874B-9FB6-C3D1CF595032}"/>
              </a:ext>
            </a:extLst>
          </p:cNvPr>
          <p:cNvSpPr>
            <a:spLocks noGrp="1"/>
          </p:cNvSpPr>
          <p:nvPr>
            <p:ph type="sldNum" sz="quarter" idx="12"/>
          </p:nvPr>
        </p:nvSpPr>
        <p:spPr/>
        <p:txBody>
          <a:bodyPr/>
          <a:lstStyle/>
          <a:p>
            <a:fld id="{F5A137E7-F180-D043-87BE-208C74AB267C}" type="slidenum">
              <a:rPr lang="en-US" smtClean="0"/>
              <a:pPr/>
              <a:t>88</a:t>
            </a:fld>
            <a:endParaRPr lang="en-US"/>
          </a:p>
        </p:txBody>
      </p:sp>
      <p:sp>
        <p:nvSpPr>
          <p:cNvPr id="5" name="Rectangle 4">
            <a:extLst>
              <a:ext uri="{FF2B5EF4-FFF2-40B4-BE49-F238E27FC236}">
                <a16:creationId xmlns:a16="http://schemas.microsoft.com/office/drawing/2014/main" id="{5F2071F6-FAD9-E94D-847D-6E60283710A9}"/>
              </a:ext>
            </a:extLst>
          </p:cNvPr>
          <p:cNvSpPr/>
          <p:nvPr/>
        </p:nvSpPr>
        <p:spPr>
          <a:xfrm>
            <a:off x="0" y="6562923"/>
            <a:ext cx="6096000" cy="307777"/>
          </a:xfrm>
          <a:prstGeom prst="rect">
            <a:avLst/>
          </a:prstGeom>
        </p:spPr>
        <p:txBody>
          <a:bodyPr>
            <a:spAutoFit/>
          </a:bodyPr>
          <a:lstStyle/>
          <a:p>
            <a:r>
              <a:rPr lang="en-US" sz="1400" dirty="0"/>
              <a:t>https://</a:t>
            </a:r>
            <a:r>
              <a:rPr lang="en-US" sz="1400" dirty="0" err="1"/>
              <a:t>paperswithcode.com</a:t>
            </a:r>
            <a:r>
              <a:rPr lang="en-US" sz="1400" dirty="0"/>
              <a:t>/</a:t>
            </a:r>
            <a:r>
              <a:rPr lang="en-US" sz="1400" dirty="0" err="1"/>
              <a:t>sota</a:t>
            </a:r>
            <a:r>
              <a:rPr lang="en-US" sz="1400" dirty="0"/>
              <a:t>/image-classification-on-</a:t>
            </a:r>
            <a:r>
              <a:rPr lang="en-US" sz="1400" dirty="0" err="1"/>
              <a:t>imagenet</a:t>
            </a:r>
            <a:endParaRPr lang="en-US" sz="1400" dirty="0"/>
          </a:p>
        </p:txBody>
      </p:sp>
      <p:pic>
        <p:nvPicPr>
          <p:cNvPr id="6" name="Picture 5">
            <a:extLst>
              <a:ext uri="{FF2B5EF4-FFF2-40B4-BE49-F238E27FC236}">
                <a16:creationId xmlns:a16="http://schemas.microsoft.com/office/drawing/2014/main" id="{54D6BD48-A769-D74A-A1F3-88695A19E628}"/>
              </a:ext>
            </a:extLst>
          </p:cNvPr>
          <p:cNvPicPr>
            <a:picLocks noChangeAspect="1"/>
          </p:cNvPicPr>
          <p:nvPr/>
        </p:nvPicPr>
        <p:blipFill>
          <a:blip r:embed="rId2"/>
          <a:stretch>
            <a:fillRect/>
          </a:stretch>
        </p:blipFill>
        <p:spPr>
          <a:xfrm>
            <a:off x="0" y="551646"/>
            <a:ext cx="12192000" cy="5754708"/>
          </a:xfrm>
          <a:prstGeom prst="rect">
            <a:avLst/>
          </a:prstGeom>
        </p:spPr>
      </p:pic>
    </p:spTree>
    <p:extLst>
      <p:ext uri="{BB962C8B-B14F-4D97-AF65-F5344CB8AC3E}">
        <p14:creationId xmlns:p14="http://schemas.microsoft.com/office/powerpoint/2010/main" val="3132895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3738-6811-D141-ACE4-7CC92F1EBEE2}"/>
              </a:ext>
            </a:extLst>
          </p:cNvPr>
          <p:cNvSpPr>
            <a:spLocks noGrp="1"/>
          </p:cNvSpPr>
          <p:nvPr>
            <p:ph type="title"/>
          </p:nvPr>
        </p:nvSpPr>
        <p:spPr/>
        <p:txBody>
          <a:bodyPr/>
          <a:lstStyle/>
          <a:p>
            <a:r>
              <a:rPr lang="en-US" dirty="0"/>
              <a:t>Pre-trained Models</a:t>
            </a:r>
          </a:p>
        </p:txBody>
      </p:sp>
      <p:sp>
        <p:nvSpPr>
          <p:cNvPr id="3" name="Content Placeholder 2">
            <a:extLst>
              <a:ext uri="{FF2B5EF4-FFF2-40B4-BE49-F238E27FC236}">
                <a16:creationId xmlns:a16="http://schemas.microsoft.com/office/drawing/2014/main" id="{9DC55169-28AA-7B44-9D67-0E99BEAF7CEC}"/>
              </a:ext>
            </a:extLst>
          </p:cNvPr>
          <p:cNvSpPr>
            <a:spLocks noGrp="1"/>
          </p:cNvSpPr>
          <p:nvPr>
            <p:ph idx="1"/>
          </p:nvPr>
        </p:nvSpPr>
        <p:spPr/>
        <p:txBody>
          <a:bodyPr>
            <a:normAutofit/>
          </a:bodyPr>
          <a:lstStyle/>
          <a:p>
            <a:r>
              <a:rPr lang="en-US" sz="2000" dirty="0"/>
              <a:t>Training a model on ImageNet (14m+ annotated images) from scratch takes </a:t>
            </a:r>
            <a:r>
              <a:rPr lang="en-US" sz="2000" b="1" dirty="0"/>
              <a:t>days or weeks</a:t>
            </a:r>
            <a:r>
              <a:rPr lang="en-US" sz="2000" dirty="0"/>
              <a:t>.</a:t>
            </a:r>
          </a:p>
          <a:p>
            <a:r>
              <a:rPr lang="en-US" sz="2000" dirty="0"/>
              <a:t>Many models trained on ImageNet and their weights are publicly available</a:t>
            </a:r>
          </a:p>
          <a:p>
            <a:endParaRPr lang="en-US" sz="2000" dirty="0"/>
          </a:p>
        </p:txBody>
      </p:sp>
      <p:sp>
        <p:nvSpPr>
          <p:cNvPr id="4" name="Slide Number Placeholder 3">
            <a:extLst>
              <a:ext uri="{FF2B5EF4-FFF2-40B4-BE49-F238E27FC236}">
                <a16:creationId xmlns:a16="http://schemas.microsoft.com/office/drawing/2014/main" id="{C559A6A2-70B3-EC42-BE08-4C2B5390220C}"/>
              </a:ext>
            </a:extLst>
          </p:cNvPr>
          <p:cNvSpPr>
            <a:spLocks noGrp="1"/>
          </p:cNvSpPr>
          <p:nvPr>
            <p:ph type="sldNum" sz="quarter" idx="12"/>
          </p:nvPr>
        </p:nvSpPr>
        <p:spPr/>
        <p:txBody>
          <a:bodyPr/>
          <a:lstStyle/>
          <a:p>
            <a:fld id="{F5A137E7-F180-D043-87BE-208C74AB267C}" type="slidenum">
              <a:rPr lang="en-US" smtClean="0"/>
              <a:pPr/>
              <a:t>89</a:t>
            </a:fld>
            <a:endParaRPr lang="en-US"/>
          </a:p>
        </p:txBody>
      </p:sp>
      <p:pic>
        <p:nvPicPr>
          <p:cNvPr id="37890" name="Picture 2" descr="A snapshot of two root-to-leaf branches of ImageNet: mammal sub-tree and vehicle sub-tree. Source: Ye 2018, fig. A1-A.">
            <a:extLst>
              <a:ext uri="{FF2B5EF4-FFF2-40B4-BE49-F238E27FC236}">
                <a16:creationId xmlns:a16="http://schemas.microsoft.com/office/drawing/2014/main" id="{31FF7BCC-825B-AD4B-A7C8-EC34D381E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365" y="2725484"/>
            <a:ext cx="8463221" cy="3813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899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9</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5122" name="Picture 2" descr="final output">
            <a:extLst>
              <a:ext uri="{FF2B5EF4-FFF2-40B4-BE49-F238E27FC236}">
                <a16:creationId xmlns:a16="http://schemas.microsoft.com/office/drawing/2014/main" id="{BBC8D734-D47A-1446-9020-4C2125D37A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27" b="21036"/>
          <a:stretch/>
        </p:blipFill>
        <p:spPr bwMode="auto">
          <a:xfrm>
            <a:off x="2317935" y="1898579"/>
            <a:ext cx="6725932" cy="43821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DAE5500-B42A-EB4F-9BE3-9118B13D05F1}"/>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82580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3738-6811-D141-ACE4-7CC92F1EBEE2}"/>
              </a:ext>
            </a:extLst>
          </p:cNvPr>
          <p:cNvSpPr>
            <a:spLocks noGrp="1"/>
          </p:cNvSpPr>
          <p:nvPr>
            <p:ph type="title"/>
          </p:nvPr>
        </p:nvSpPr>
        <p:spPr/>
        <p:txBody>
          <a:bodyPr/>
          <a:lstStyle/>
          <a:p>
            <a:r>
              <a:rPr lang="en-US" dirty="0"/>
              <a:t>ImageNet &amp; Pre-trained Models</a:t>
            </a:r>
          </a:p>
        </p:txBody>
      </p:sp>
      <p:sp>
        <p:nvSpPr>
          <p:cNvPr id="3" name="Content Placeholder 2">
            <a:extLst>
              <a:ext uri="{FF2B5EF4-FFF2-40B4-BE49-F238E27FC236}">
                <a16:creationId xmlns:a16="http://schemas.microsoft.com/office/drawing/2014/main" id="{9DC55169-28AA-7B44-9D67-0E99BEAF7CEC}"/>
              </a:ext>
            </a:extLst>
          </p:cNvPr>
          <p:cNvSpPr>
            <a:spLocks noGrp="1"/>
          </p:cNvSpPr>
          <p:nvPr>
            <p:ph idx="1"/>
          </p:nvPr>
        </p:nvSpPr>
        <p:spPr/>
        <p:txBody>
          <a:bodyPr>
            <a:normAutofit/>
          </a:bodyPr>
          <a:lstStyle/>
          <a:p>
            <a:r>
              <a:rPr lang="en-US" dirty="0"/>
              <a:t>Many models trained on ImageNet and their weights are publicly available</a:t>
            </a:r>
          </a:p>
          <a:p>
            <a:r>
              <a:rPr lang="en-US" dirty="0"/>
              <a:t>Transfer learning</a:t>
            </a:r>
          </a:p>
          <a:p>
            <a:pPr lvl="1"/>
            <a:r>
              <a:rPr lang="en-US" dirty="0"/>
              <a:t>Use pre-trained weights, </a:t>
            </a:r>
            <a:r>
              <a:rPr lang="en-US" dirty="0">
                <a:solidFill>
                  <a:srgbClr val="00B050"/>
                </a:solidFill>
              </a:rPr>
              <a:t>remove last layers </a:t>
            </a:r>
            <a:r>
              <a:rPr lang="en-US" dirty="0"/>
              <a:t>to compute representations of images</a:t>
            </a:r>
          </a:p>
          <a:p>
            <a:pPr lvl="1"/>
            <a:r>
              <a:rPr lang="en-US" dirty="0"/>
              <a:t>Train a classification model from these features </a:t>
            </a:r>
            <a:r>
              <a:rPr lang="en-US" dirty="0">
                <a:solidFill>
                  <a:srgbClr val="C00000"/>
                </a:solidFill>
              </a:rPr>
              <a:t>on a new classification task</a:t>
            </a:r>
          </a:p>
          <a:p>
            <a:pPr lvl="1"/>
            <a:r>
              <a:rPr lang="en-US" dirty="0"/>
              <a:t>The network is used as a </a:t>
            </a:r>
            <a:r>
              <a:rPr lang="en-US" dirty="0">
                <a:solidFill>
                  <a:srgbClr val="0070C0"/>
                </a:solidFill>
              </a:rPr>
              <a:t>generic feature extractor</a:t>
            </a:r>
          </a:p>
          <a:p>
            <a:pPr lvl="1"/>
            <a:r>
              <a:rPr lang="en-US" dirty="0"/>
              <a:t>Better than handcrafted feature extraction on natural images</a:t>
            </a:r>
          </a:p>
          <a:p>
            <a:endParaRPr lang="en-US" dirty="0"/>
          </a:p>
        </p:txBody>
      </p:sp>
      <p:sp>
        <p:nvSpPr>
          <p:cNvPr id="4" name="Slide Number Placeholder 3">
            <a:extLst>
              <a:ext uri="{FF2B5EF4-FFF2-40B4-BE49-F238E27FC236}">
                <a16:creationId xmlns:a16="http://schemas.microsoft.com/office/drawing/2014/main" id="{C559A6A2-70B3-EC42-BE08-4C2B5390220C}"/>
              </a:ext>
            </a:extLst>
          </p:cNvPr>
          <p:cNvSpPr>
            <a:spLocks noGrp="1"/>
          </p:cNvSpPr>
          <p:nvPr>
            <p:ph type="sldNum" sz="quarter" idx="12"/>
          </p:nvPr>
        </p:nvSpPr>
        <p:spPr/>
        <p:txBody>
          <a:bodyPr/>
          <a:lstStyle/>
          <a:p>
            <a:fld id="{F5A137E7-F180-D043-87BE-208C74AB267C}" type="slidenum">
              <a:rPr lang="en-US" smtClean="0"/>
              <a:pPr/>
              <a:t>90</a:t>
            </a:fld>
            <a:endParaRPr lang="en-US"/>
          </a:p>
        </p:txBody>
      </p:sp>
    </p:spTree>
    <p:extLst>
      <p:ext uri="{BB962C8B-B14F-4D97-AF65-F5344CB8AC3E}">
        <p14:creationId xmlns:p14="http://schemas.microsoft.com/office/powerpoint/2010/main" val="4123148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D966-BBE0-9844-B43A-BB6D83F8BEDA}"/>
              </a:ext>
            </a:extLst>
          </p:cNvPr>
          <p:cNvSpPr>
            <a:spLocks noGrp="1"/>
          </p:cNvSpPr>
          <p:nvPr>
            <p:ph type="title"/>
          </p:nvPr>
        </p:nvSpPr>
        <p:spPr/>
        <p:txBody>
          <a:bodyPr/>
          <a:lstStyle/>
          <a:p>
            <a:r>
              <a:rPr lang="en-US" dirty="0"/>
              <a:t>Fine-tuning Pre-trained Models</a:t>
            </a:r>
          </a:p>
        </p:txBody>
      </p:sp>
      <p:sp>
        <p:nvSpPr>
          <p:cNvPr id="3" name="Content Placeholder 2">
            <a:extLst>
              <a:ext uri="{FF2B5EF4-FFF2-40B4-BE49-F238E27FC236}">
                <a16:creationId xmlns:a16="http://schemas.microsoft.com/office/drawing/2014/main" id="{757A5456-29B6-B744-BD40-E605F9310E7F}"/>
              </a:ext>
            </a:extLst>
          </p:cNvPr>
          <p:cNvSpPr>
            <a:spLocks noGrp="1"/>
          </p:cNvSpPr>
          <p:nvPr>
            <p:ph idx="1"/>
          </p:nvPr>
        </p:nvSpPr>
        <p:spPr/>
        <p:txBody>
          <a:bodyPr/>
          <a:lstStyle/>
          <a:p>
            <a:r>
              <a:rPr lang="en-US" dirty="0"/>
              <a:t>Fine-tuning</a:t>
            </a:r>
          </a:p>
          <a:p>
            <a:pPr lvl="1"/>
            <a:r>
              <a:rPr lang="en-US" dirty="0"/>
              <a:t>Retraining the </a:t>
            </a:r>
            <a:r>
              <a:rPr lang="en-US" dirty="0">
                <a:solidFill>
                  <a:srgbClr val="C00000"/>
                </a:solidFill>
              </a:rPr>
              <a:t>(some) parameters of the network </a:t>
            </a:r>
            <a:r>
              <a:rPr lang="en-US" dirty="0"/>
              <a:t>(given enough data)</a:t>
            </a:r>
          </a:p>
          <a:p>
            <a:pPr lvl="1"/>
            <a:r>
              <a:rPr lang="en-US" dirty="0"/>
              <a:t>Truncate the last layer(s) of the pre-trained network</a:t>
            </a:r>
          </a:p>
          <a:p>
            <a:pPr lvl="1"/>
            <a:r>
              <a:rPr lang="en-US" dirty="0"/>
              <a:t>Freeze the remaining layers weights</a:t>
            </a:r>
          </a:p>
          <a:p>
            <a:pPr lvl="1"/>
            <a:r>
              <a:rPr lang="en-US" dirty="0"/>
              <a:t>Add a (linear) classifier on top and train it for a few epochs</a:t>
            </a:r>
          </a:p>
          <a:p>
            <a:pPr lvl="1"/>
            <a:r>
              <a:rPr lang="en-US" dirty="0"/>
              <a:t>Then fine-tune the whole network or the few deepest layers</a:t>
            </a:r>
          </a:p>
          <a:p>
            <a:pPr lvl="1"/>
            <a:r>
              <a:rPr lang="en-US" dirty="0">
                <a:solidFill>
                  <a:srgbClr val="00B050"/>
                </a:solidFill>
              </a:rPr>
              <a:t>Use a smaller learning rate when fine tuning</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4A817EB-2BD6-F846-933F-4A33BECA6C57}"/>
              </a:ext>
            </a:extLst>
          </p:cNvPr>
          <p:cNvSpPr>
            <a:spLocks noGrp="1"/>
          </p:cNvSpPr>
          <p:nvPr>
            <p:ph type="sldNum" sz="quarter" idx="12"/>
          </p:nvPr>
        </p:nvSpPr>
        <p:spPr/>
        <p:txBody>
          <a:bodyPr/>
          <a:lstStyle/>
          <a:p>
            <a:fld id="{F5A137E7-F180-D043-87BE-208C74AB267C}" type="slidenum">
              <a:rPr lang="en-US" smtClean="0"/>
              <a:pPr/>
              <a:t>91</a:t>
            </a:fld>
            <a:endParaRPr lang="en-US"/>
          </a:p>
        </p:txBody>
      </p:sp>
    </p:spTree>
    <p:extLst>
      <p:ext uri="{BB962C8B-B14F-4D97-AF65-F5344CB8AC3E}">
        <p14:creationId xmlns:p14="http://schemas.microsoft.com/office/powerpoint/2010/main" val="32299040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0F43-5B8F-D844-9A6D-9016D8838F26}"/>
              </a:ext>
            </a:extLst>
          </p:cNvPr>
          <p:cNvSpPr>
            <a:spLocks noGrp="1"/>
          </p:cNvSpPr>
          <p:nvPr>
            <p:ph type="title"/>
          </p:nvPr>
        </p:nvSpPr>
        <p:spPr>
          <a:xfrm>
            <a:off x="838200" y="365125"/>
            <a:ext cx="4094250" cy="1325563"/>
          </a:xfrm>
        </p:spPr>
        <p:txBody>
          <a:bodyPr/>
          <a:lstStyle/>
          <a:p>
            <a:r>
              <a:rPr lang="en-US" dirty="0" err="1"/>
              <a:t>PyTorch</a:t>
            </a:r>
            <a:r>
              <a:rPr lang="en-US" dirty="0"/>
              <a:t> Tutorial</a:t>
            </a:r>
          </a:p>
        </p:txBody>
      </p:sp>
      <p:sp>
        <p:nvSpPr>
          <p:cNvPr id="3" name="Content Placeholder 2">
            <a:extLst>
              <a:ext uri="{FF2B5EF4-FFF2-40B4-BE49-F238E27FC236}">
                <a16:creationId xmlns:a16="http://schemas.microsoft.com/office/drawing/2014/main" id="{F7DB7794-877B-0F4D-818D-7BC9D24B2788}"/>
              </a:ext>
            </a:extLst>
          </p:cNvPr>
          <p:cNvSpPr>
            <a:spLocks noGrp="1"/>
          </p:cNvSpPr>
          <p:nvPr>
            <p:ph idx="1"/>
          </p:nvPr>
        </p:nvSpPr>
        <p:spPr>
          <a:xfrm>
            <a:off x="838200" y="1825625"/>
            <a:ext cx="3962400" cy="4351338"/>
          </a:xfrm>
        </p:spPr>
        <p:txBody>
          <a:bodyPr>
            <a:normAutofit/>
          </a:bodyPr>
          <a:lstStyle/>
          <a:p>
            <a:r>
              <a:rPr lang="en-US" sz="2000" b="1" dirty="0"/>
              <a:t>Finetuning the convnet</a:t>
            </a:r>
            <a:r>
              <a:rPr lang="en-US" sz="2000" dirty="0"/>
              <a:t>: initialize the network with a pretrained network. Rest of the training looks as usual.</a:t>
            </a:r>
          </a:p>
          <a:p>
            <a:r>
              <a:rPr lang="en-US" sz="2000" b="1" dirty="0" err="1"/>
              <a:t>ConvNet</a:t>
            </a:r>
            <a:r>
              <a:rPr lang="en-US" sz="2000" b="1" dirty="0"/>
              <a:t> as fixed feature extractor</a:t>
            </a:r>
            <a:r>
              <a:rPr lang="en-US" sz="2000" dirty="0"/>
              <a:t>: freeze the weights for all of the network </a:t>
            </a:r>
            <a:r>
              <a:rPr lang="en-US" sz="2000" dirty="0">
                <a:solidFill>
                  <a:srgbClr val="00B050"/>
                </a:solidFill>
              </a:rPr>
              <a:t>except that of the final fully connected layer</a:t>
            </a:r>
            <a:r>
              <a:rPr lang="en-US" sz="2000" dirty="0"/>
              <a:t>. This last fully connected layer is replaced with a new one with random weights and only this layer is trained.</a:t>
            </a:r>
          </a:p>
          <a:p>
            <a:endParaRPr lang="en-US" sz="2000" dirty="0"/>
          </a:p>
        </p:txBody>
      </p:sp>
      <p:sp>
        <p:nvSpPr>
          <p:cNvPr id="4" name="Slide Number Placeholder 3">
            <a:extLst>
              <a:ext uri="{FF2B5EF4-FFF2-40B4-BE49-F238E27FC236}">
                <a16:creationId xmlns:a16="http://schemas.microsoft.com/office/drawing/2014/main" id="{BA9D7436-5F85-8049-98F3-8B4BC10B1C5D}"/>
              </a:ext>
            </a:extLst>
          </p:cNvPr>
          <p:cNvSpPr>
            <a:spLocks noGrp="1"/>
          </p:cNvSpPr>
          <p:nvPr>
            <p:ph type="sldNum" sz="quarter" idx="12"/>
          </p:nvPr>
        </p:nvSpPr>
        <p:spPr/>
        <p:txBody>
          <a:bodyPr/>
          <a:lstStyle/>
          <a:p>
            <a:fld id="{F5A137E7-F180-D043-87BE-208C74AB267C}" type="slidenum">
              <a:rPr lang="en-US" smtClean="0"/>
              <a:pPr/>
              <a:t>92</a:t>
            </a:fld>
            <a:endParaRPr lang="en-US"/>
          </a:p>
        </p:txBody>
      </p:sp>
      <p:sp>
        <p:nvSpPr>
          <p:cNvPr id="5" name="Rectangle 4">
            <a:extLst>
              <a:ext uri="{FF2B5EF4-FFF2-40B4-BE49-F238E27FC236}">
                <a16:creationId xmlns:a16="http://schemas.microsoft.com/office/drawing/2014/main" id="{62698C2D-4C2C-A24C-9D5D-7D2FC9DE65B6}"/>
              </a:ext>
            </a:extLst>
          </p:cNvPr>
          <p:cNvSpPr/>
          <p:nvPr/>
        </p:nvSpPr>
        <p:spPr>
          <a:xfrm>
            <a:off x="-57149" y="6186249"/>
            <a:ext cx="5594349" cy="738664"/>
          </a:xfrm>
          <a:prstGeom prst="rect">
            <a:avLst/>
          </a:prstGeom>
        </p:spPr>
        <p:txBody>
          <a:bodyPr wrap="square">
            <a:spAutoFit/>
          </a:bodyPr>
          <a:lstStyle/>
          <a:p>
            <a:r>
              <a:rPr lang="en-US" sz="1400" dirty="0"/>
              <a:t>https://</a:t>
            </a:r>
            <a:r>
              <a:rPr lang="en-US" sz="1400" dirty="0" err="1"/>
              <a:t>pytorch.org</a:t>
            </a:r>
            <a:r>
              <a:rPr lang="en-US" sz="1400" dirty="0"/>
              <a:t>/tutorials/beginner/</a:t>
            </a:r>
            <a:r>
              <a:rPr lang="en-US" sz="1400" dirty="0" err="1"/>
              <a:t>transfer_learning_tutorial.html</a:t>
            </a:r>
            <a:endParaRPr lang="en-US" sz="1400" dirty="0"/>
          </a:p>
          <a:p>
            <a:r>
              <a:rPr lang="en-US" sz="1400" dirty="0"/>
              <a:t>https://</a:t>
            </a:r>
            <a:r>
              <a:rPr lang="en-US" sz="1400" dirty="0" err="1"/>
              <a:t>towardsdatascience.com</a:t>
            </a:r>
            <a:r>
              <a:rPr lang="en-US" sz="1400" dirty="0"/>
              <a:t>/review-resnet-winner-of-ilsvrc-2015-image-classification-localization-detection-e39402bfa5d8</a:t>
            </a:r>
          </a:p>
        </p:txBody>
      </p:sp>
      <p:pic>
        <p:nvPicPr>
          <p:cNvPr id="44034" name="Picture 2">
            <a:extLst>
              <a:ext uri="{FF2B5EF4-FFF2-40B4-BE49-F238E27FC236}">
                <a16:creationId xmlns:a16="http://schemas.microsoft.com/office/drawing/2014/main" id="{3BA64F10-FF48-234D-8DE9-B7D9162221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014"/>
          <a:stretch/>
        </p:blipFill>
        <p:spPr bwMode="auto">
          <a:xfrm>
            <a:off x="4932450" y="638065"/>
            <a:ext cx="3678150" cy="57825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EA3AE92-9314-4F4E-B58F-D4D05F5E78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259"/>
          <a:stretch/>
        </p:blipFill>
        <p:spPr bwMode="auto">
          <a:xfrm>
            <a:off x="8915400" y="638064"/>
            <a:ext cx="3085588" cy="57182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4F33B0-86D0-ED40-BFB0-B84A4CADC4AD}"/>
              </a:ext>
            </a:extLst>
          </p:cNvPr>
          <p:cNvSpPr txBox="1"/>
          <p:nvPr/>
        </p:nvSpPr>
        <p:spPr>
          <a:xfrm>
            <a:off x="8610600" y="3244334"/>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786048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5C51-FC19-D141-8839-ED89572F4C63}"/>
              </a:ext>
            </a:extLst>
          </p:cNvPr>
          <p:cNvSpPr>
            <a:spLocks noGrp="1"/>
          </p:cNvSpPr>
          <p:nvPr>
            <p:ph type="title"/>
          </p:nvPr>
        </p:nvSpPr>
        <p:spPr>
          <a:xfrm>
            <a:off x="838200" y="365125"/>
            <a:ext cx="5418260" cy="1325563"/>
          </a:xfrm>
        </p:spPr>
        <p:txBody>
          <a:bodyPr/>
          <a:lstStyle/>
          <a:p>
            <a:r>
              <a:rPr lang="en-US" dirty="0"/>
              <a:t>Fine-tuning Example</a:t>
            </a:r>
          </a:p>
        </p:txBody>
      </p:sp>
      <p:sp>
        <p:nvSpPr>
          <p:cNvPr id="3" name="Content Placeholder 2">
            <a:extLst>
              <a:ext uri="{FF2B5EF4-FFF2-40B4-BE49-F238E27FC236}">
                <a16:creationId xmlns:a16="http://schemas.microsoft.com/office/drawing/2014/main" id="{85139BEA-BF21-EC49-82F9-4878DE8698E8}"/>
              </a:ext>
            </a:extLst>
          </p:cNvPr>
          <p:cNvSpPr>
            <a:spLocks noGrp="1"/>
          </p:cNvSpPr>
          <p:nvPr>
            <p:ph idx="1"/>
          </p:nvPr>
        </p:nvSpPr>
        <p:spPr>
          <a:xfrm>
            <a:off x="838200" y="1825625"/>
            <a:ext cx="5179828" cy="4351338"/>
          </a:xfrm>
        </p:spPr>
        <p:txBody>
          <a:bodyPr/>
          <a:lstStyle/>
          <a:p>
            <a:r>
              <a:rPr lang="en-US" dirty="0"/>
              <a:t>Semantic segmentation results (overlaying with the test map) using pre-trained </a:t>
            </a:r>
            <a:r>
              <a:rPr lang="en-US" dirty="0" err="1"/>
              <a:t>PSPNet</a:t>
            </a:r>
            <a:r>
              <a:rPr lang="en-US" dirty="0"/>
              <a:t> with large size training data and trained from the shallow (top left), middle (top right), and deep layers (bottom left) (FP in red and TP in blue)</a:t>
            </a:r>
          </a:p>
        </p:txBody>
      </p:sp>
      <p:sp>
        <p:nvSpPr>
          <p:cNvPr id="4" name="Slide Number Placeholder 3">
            <a:extLst>
              <a:ext uri="{FF2B5EF4-FFF2-40B4-BE49-F238E27FC236}">
                <a16:creationId xmlns:a16="http://schemas.microsoft.com/office/drawing/2014/main" id="{164AA8F9-18E4-984C-A124-9F9CBF0E2149}"/>
              </a:ext>
            </a:extLst>
          </p:cNvPr>
          <p:cNvSpPr>
            <a:spLocks noGrp="1"/>
          </p:cNvSpPr>
          <p:nvPr>
            <p:ph type="sldNum" sz="quarter" idx="12"/>
          </p:nvPr>
        </p:nvSpPr>
        <p:spPr/>
        <p:txBody>
          <a:bodyPr/>
          <a:lstStyle/>
          <a:p>
            <a:fld id="{F5A137E7-F180-D043-87BE-208C74AB267C}" type="slidenum">
              <a:rPr lang="en-US" smtClean="0"/>
              <a:pPr/>
              <a:t>93</a:t>
            </a:fld>
            <a:endParaRPr lang="en-US"/>
          </a:p>
        </p:txBody>
      </p:sp>
      <p:pic>
        <p:nvPicPr>
          <p:cNvPr id="5" name="Picture 4">
            <a:extLst>
              <a:ext uri="{FF2B5EF4-FFF2-40B4-BE49-F238E27FC236}">
                <a16:creationId xmlns:a16="http://schemas.microsoft.com/office/drawing/2014/main" id="{56719905-3767-6140-A96C-40EF22E82F3B}"/>
              </a:ext>
            </a:extLst>
          </p:cNvPr>
          <p:cNvPicPr>
            <a:picLocks noChangeAspect="1"/>
          </p:cNvPicPr>
          <p:nvPr/>
        </p:nvPicPr>
        <p:blipFill>
          <a:blip r:embed="rId3"/>
          <a:stretch>
            <a:fillRect/>
          </a:stretch>
        </p:blipFill>
        <p:spPr>
          <a:xfrm>
            <a:off x="6363986" y="0"/>
            <a:ext cx="5418260" cy="6858000"/>
          </a:xfrm>
          <a:prstGeom prst="rect">
            <a:avLst/>
          </a:prstGeom>
        </p:spPr>
      </p:pic>
    </p:spTree>
    <p:extLst>
      <p:ext uri="{BB962C8B-B14F-4D97-AF65-F5344CB8AC3E}">
        <p14:creationId xmlns:p14="http://schemas.microsoft.com/office/powerpoint/2010/main" val="1285461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1A7A-1E67-1940-A7EC-A6083887B8D8}"/>
              </a:ext>
            </a:extLst>
          </p:cNvPr>
          <p:cNvSpPr>
            <a:spLocks noGrp="1"/>
          </p:cNvSpPr>
          <p:nvPr>
            <p:ph type="title"/>
          </p:nvPr>
        </p:nvSpPr>
        <p:spPr/>
        <p:txBody>
          <a:bodyPr/>
          <a:lstStyle/>
          <a:p>
            <a:r>
              <a:rPr lang="en-US" dirty="0"/>
              <a:t>Bias and Ethical Concerns</a:t>
            </a:r>
          </a:p>
        </p:txBody>
      </p:sp>
      <p:sp>
        <p:nvSpPr>
          <p:cNvPr id="3" name="Content Placeholder 2">
            <a:extLst>
              <a:ext uri="{FF2B5EF4-FFF2-40B4-BE49-F238E27FC236}">
                <a16:creationId xmlns:a16="http://schemas.microsoft.com/office/drawing/2014/main" id="{1ABB5B66-A600-544D-8E8F-F00CB47057C6}"/>
              </a:ext>
            </a:extLst>
          </p:cNvPr>
          <p:cNvSpPr>
            <a:spLocks noGrp="1"/>
          </p:cNvSpPr>
          <p:nvPr>
            <p:ph idx="1"/>
          </p:nvPr>
        </p:nvSpPr>
        <p:spPr/>
        <p:txBody>
          <a:bodyPr>
            <a:noAutofit/>
          </a:bodyPr>
          <a:lstStyle/>
          <a:p>
            <a:r>
              <a:rPr lang="en-US" dirty="0"/>
              <a:t>Neural networks are great approximators </a:t>
            </a:r>
          </a:p>
          <a:p>
            <a:pPr lvl="1"/>
            <a:r>
              <a:rPr lang="en-US" dirty="0"/>
              <a:t>You get what you trained with</a:t>
            </a:r>
          </a:p>
          <a:p>
            <a:r>
              <a:rPr lang="en-US" dirty="0"/>
              <a:t>Training data can have bias</a:t>
            </a:r>
          </a:p>
          <a:p>
            <a:r>
              <a:rPr lang="en-US" dirty="0"/>
              <a:t>Model can have bias</a:t>
            </a:r>
          </a:p>
          <a:p>
            <a:r>
              <a:rPr lang="en-US" dirty="0"/>
              <a:t>Applications can discriminate against certain populations</a:t>
            </a:r>
          </a:p>
          <a:p>
            <a:pPr lvl="1"/>
            <a:r>
              <a:rPr lang="en-US" dirty="0"/>
              <a:t>“In July 2020, the National Institute of Standards and Technology (NIST) conducted independent assessments to confirm these results. It reported that facial recognition technologies for 189 algorithms showed racial bias toward women of color. NIST also concluded that even the best facial recognition algorithms studied couldn’t correctly identify a mask-wearing person nearly 50% of the time.”</a:t>
            </a:r>
          </a:p>
        </p:txBody>
      </p:sp>
      <p:sp>
        <p:nvSpPr>
          <p:cNvPr id="4" name="Slide Number Placeholder 3">
            <a:extLst>
              <a:ext uri="{FF2B5EF4-FFF2-40B4-BE49-F238E27FC236}">
                <a16:creationId xmlns:a16="http://schemas.microsoft.com/office/drawing/2014/main" id="{0D659929-519E-C149-88B8-1FB7C1F41570}"/>
              </a:ext>
            </a:extLst>
          </p:cNvPr>
          <p:cNvSpPr>
            <a:spLocks noGrp="1"/>
          </p:cNvSpPr>
          <p:nvPr>
            <p:ph type="sldNum" sz="quarter" idx="12"/>
          </p:nvPr>
        </p:nvSpPr>
        <p:spPr/>
        <p:txBody>
          <a:bodyPr/>
          <a:lstStyle/>
          <a:p>
            <a:fld id="{F5A137E7-F180-D043-87BE-208C74AB267C}" type="slidenum">
              <a:rPr lang="en-US" smtClean="0"/>
              <a:pPr/>
              <a:t>94</a:t>
            </a:fld>
            <a:endParaRPr lang="en-US"/>
          </a:p>
        </p:txBody>
      </p:sp>
      <p:sp>
        <p:nvSpPr>
          <p:cNvPr id="5" name="TextBox 4">
            <a:extLst>
              <a:ext uri="{FF2B5EF4-FFF2-40B4-BE49-F238E27FC236}">
                <a16:creationId xmlns:a16="http://schemas.microsoft.com/office/drawing/2014/main" id="{5D7B3066-C4B8-C646-BB27-A1C7B00B71AA}"/>
              </a:ext>
            </a:extLst>
          </p:cNvPr>
          <p:cNvSpPr txBox="1"/>
          <p:nvPr/>
        </p:nvSpPr>
        <p:spPr>
          <a:xfrm>
            <a:off x="0" y="6567586"/>
            <a:ext cx="3719031" cy="307777"/>
          </a:xfrm>
          <a:prstGeom prst="rect">
            <a:avLst/>
          </a:prstGeom>
          <a:noFill/>
        </p:spPr>
        <p:txBody>
          <a:bodyPr wrap="none" rtlCol="0">
            <a:spAutoFit/>
          </a:bodyPr>
          <a:lstStyle/>
          <a:p>
            <a:r>
              <a:rPr lang="en-US" sz="1400" dirty="0"/>
              <a:t>https://learn.g2.com/ethics-of-facial-recognition</a:t>
            </a:r>
          </a:p>
        </p:txBody>
      </p:sp>
    </p:spTree>
    <p:extLst>
      <p:ext uri="{BB962C8B-B14F-4D97-AF65-F5344CB8AC3E}">
        <p14:creationId xmlns:p14="http://schemas.microsoft.com/office/powerpoint/2010/main" val="20472660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ECDD-CB68-E248-BBD9-B934068B5B97}"/>
              </a:ext>
            </a:extLst>
          </p:cNvPr>
          <p:cNvSpPr>
            <a:spLocks noGrp="1"/>
          </p:cNvSpPr>
          <p:nvPr>
            <p:ph type="title"/>
          </p:nvPr>
        </p:nvSpPr>
        <p:spPr/>
        <p:txBody>
          <a:bodyPr/>
          <a:lstStyle/>
          <a:p>
            <a:r>
              <a:rPr lang="en-US" dirty="0"/>
              <a:t>CNN Summary</a:t>
            </a:r>
          </a:p>
        </p:txBody>
      </p:sp>
      <p:sp>
        <p:nvSpPr>
          <p:cNvPr id="3" name="Content Placeholder 2">
            <a:extLst>
              <a:ext uri="{FF2B5EF4-FFF2-40B4-BE49-F238E27FC236}">
                <a16:creationId xmlns:a16="http://schemas.microsoft.com/office/drawing/2014/main" id="{1ECDDB8C-46E5-1A45-9931-CF51FDD5541B}"/>
              </a:ext>
            </a:extLst>
          </p:cNvPr>
          <p:cNvSpPr>
            <a:spLocks noGrp="1"/>
          </p:cNvSpPr>
          <p:nvPr>
            <p:ph idx="1"/>
          </p:nvPr>
        </p:nvSpPr>
        <p:spPr/>
        <p:txBody>
          <a:bodyPr/>
          <a:lstStyle/>
          <a:p>
            <a:r>
              <a:rPr lang="en-US" dirty="0"/>
              <a:t>A powerful neural network architecture for many tasks, especially computer vision</a:t>
            </a:r>
          </a:p>
          <a:p>
            <a:r>
              <a:rPr lang="en-US" dirty="0"/>
              <a:t>Reduce the number of parameters (parameter sharing)</a:t>
            </a:r>
          </a:p>
          <a:p>
            <a:r>
              <a:rPr lang="en-US" dirty="0"/>
              <a:t>Capture spatial interactions in a neighborhood (i.e., the kernel size)</a:t>
            </a:r>
          </a:p>
          <a:p>
            <a:r>
              <a:rPr lang="en-US" dirty="0"/>
              <a:t>Capture consistent spatial interactions across the input space (e.g., the input image) – could be a limitation</a:t>
            </a:r>
          </a:p>
          <a:p>
            <a:r>
              <a:rPr lang="en-US" dirty="0"/>
              <a:t>Many types of CNN architectures and pretrained models are available </a:t>
            </a:r>
          </a:p>
          <a:p>
            <a:r>
              <a:rPr lang="en-US" dirty="0"/>
              <a:t>Models can have bias and ethical concerns should be addressed</a:t>
            </a:r>
          </a:p>
        </p:txBody>
      </p:sp>
      <p:sp>
        <p:nvSpPr>
          <p:cNvPr id="4" name="Slide Number Placeholder 3">
            <a:extLst>
              <a:ext uri="{FF2B5EF4-FFF2-40B4-BE49-F238E27FC236}">
                <a16:creationId xmlns:a16="http://schemas.microsoft.com/office/drawing/2014/main" id="{E3CC92AE-2704-9F48-875E-5F78E6BF63F7}"/>
              </a:ext>
            </a:extLst>
          </p:cNvPr>
          <p:cNvSpPr>
            <a:spLocks noGrp="1"/>
          </p:cNvSpPr>
          <p:nvPr>
            <p:ph type="sldNum" sz="quarter" idx="12"/>
          </p:nvPr>
        </p:nvSpPr>
        <p:spPr/>
        <p:txBody>
          <a:bodyPr/>
          <a:lstStyle/>
          <a:p>
            <a:fld id="{F5A137E7-F180-D043-87BE-208C74AB267C}" type="slidenum">
              <a:rPr lang="en-US" smtClean="0"/>
              <a:pPr/>
              <a:t>95</a:t>
            </a:fld>
            <a:endParaRPr lang="en-US"/>
          </a:p>
        </p:txBody>
      </p:sp>
    </p:spTree>
    <p:extLst>
      <p:ext uri="{BB962C8B-B14F-4D97-AF65-F5344CB8AC3E}">
        <p14:creationId xmlns:p14="http://schemas.microsoft.com/office/powerpoint/2010/main" val="1674100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2808-C01F-2941-9326-7EADEAED3184}"/>
              </a:ext>
            </a:extLst>
          </p:cNvPr>
          <p:cNvSpPr>
            <a:spLocks noGrp="1"/>
          </p:cNvSpPr>
          <p:nvPr>
            <p:ph type="title"/>
          </p:nvPr>
        </p:nvSpPr>
        <p:spPr/>
        <p:txBody>
          <a:bodyPr/>
          <a:lstStyle/>
          <a:p>
            <a:r>
              <a:rPr lang="en-US" dirty="0">
                <a:latin typeface="+mn-lt"/>
              </a:rPr>
              <a:t>Acknowledgements</a:t>
            </a:r>
          </a:p>
        </p:txBody>
      </p:sp>
      <p:sp>
        <p:nvSpPr>
          <p:cNvPr id="3" name="Content Placeholder 2">
            <a:extLst>
              <a:ext uri="{FF2B5EF4-FFF2-40B4-BE49-F238E27FC236}">
                <a16:creationId xmlns:a16="http://schemas.microsoft.com/office/drawing/2014/main" id="{D0468F61-47FA-354F-8CF2-D708639A43E1}"/>
              </a:ext>
            </a:extLst>
          </p:cNvPr>
          <p:cNvSpPr>
            <a:spLocks noGrp="1"/>
          </p:cNvSpPr>
          <p:nvPr>
            <p:ph idx="1"/>
          </p:nvPr>
        </p:nvSpPr>
        <p:spPr/>
        <p:txBody>
          <a:bodyPr>
            <a:normAutofit/>
          </a:bodyPr>
          <a:lstStyle/>
          <a:p>
            <a:r>
              <a:rPr lang="en-US" sz="2000" dirty="0">
                <a:latin typeface="+mn-lt"/>
              </a:rPr>
              <a:t>Deep learning </a:t>
            </a:r>
            <a:r>
              <a:rPr lang="en-US" sz="2000" dirty="0"/>
              <a:t>slides adapted from </a:t>
            </a:r>
            <a:r>
              <a:rPr lang="en-US" sz="2000" dirty="0">
                <a:hlinkClick r:id="rId3"/>
              </a:rPr>
              <a:t>https://m2dsupsdlclass.github.io/lectures-labs/</a:t>
            </a:r>
            <a:r>
              <a:rPr lang="en-US" sz="2000" dirty="0"/>
              <a:t> by Olivier Grisel and Charles </a:t>
            </a:r>
            <a:r>
              <a:rPr lang="en-US" sz="2000" dirty="0" err="1"/>
              <a:t>Ollion</a:t>
            </a:r>
            <a:r>
              <a:rPr lang="en-US" sz="2000" dirty="0"/>
              <a:t> (CC-By 4.0 license)</a:t>
            </a:r>
            <a:endParaRPr lang="en-US" sz="2000" dirty="0">
              <a:latin typeface="+mn-lt"/>
            </a:endParaRPr>
          </a:p>
          <a:p>
            <a:r>
              <a:rPr lang="en-US" sz="2000" dirty="0">
                <a:latin typeface="+mn-lt"/>
              </a:rPr>
              <a:t>Gil, Yolanda (Ed.) Introduction to Computational Thinking and Data Science.  Available from </a:t>
            </a:r>
            <a:r>
              <a:rPr lang="en-US" sz="2000" dirty="0">
                <a:latin typeface="+mn-lt"/>
                <a:hlinkClick r:id="rId4"/>
              </a:rPr>
              <a:t>http://www.datascience4all.org</a:t>
            </a:r>
            <a:endParaRPr lang="en-US" sz="2000" dirty="0">
              <a:latin typeface="+mn-lt"/>
            </a:endParaRPr>
          </a:p>
          <a:p>
            <a:pPr marL="0" indent="0">
              <a:buNone/>
            </a:pPr>
            <a:endParaRPr lang="en-US" sz="2000" b="1" dirty="0">
              <a:solidFill>
                <a:srgbClr val="000000"/>
              </a:solidFill>
            </a:endParaRPr>
          </a:p>
          <a:p>
            <a:endParaRPr lang="en-US" sz="2000" dirty="0">
              <a:latin typeface="+mn-lt"/>
            </a:endParaRPr>
          </a:p>
          <a:p>
            <a:endParaRPr lang="en-US" sz="2000" dirty="0">
              <a:latin typeface="+mn-lt"/>
            </a:endParaRPr>
          </a:p>
          <a:p>
            <a:endParaRPr lang="en-US" sz="2000" dirty="0">
              <a:latin typeface="+mn-lt"/>
            </a:endParaRPr>
          </a:p>
          <a:p>
            <a:endParaRPr lang="en-US" sz="2000" dirty="0">
              <a:latin typeface="+mn-lt"/>
            </a:endParaRPr>
          </a:p>
        </p:txBody>
      </p:sp>
      <p:sp>
        <p:nvSpPr>
          <p:cNvPr id="4" name="Slide Number Placeholder 3">
            <a:extLst>
              <a:ext uri="{FF2B5EF4-FFF2-40B4-BE49-F238E27FC236}">
                <a16:creationId xmlns:a16="http://schemas.microsoft.com/office/drawing/2014/main" id="{AFE5CAB0-3A18-504B-8F49-F2C2CA375A24}"/>
              </a:ext>
            </a:extLst>
          </p:cNvPr>
          <p:cNvSpPr>
            <a:spLocks noGrp="1"/>
          </p:cNvSpPr>
          <p:nvPr>
            <p:ph type="sldNum" sz="quarter" idx="12"/>
          </p:nvPr>
        </p:nvSpPr>
        <p:spPr/>
        <p:txBody>
          <a:bodyPr/>
          <a:lstStyle/>
          <a:p>
            <a:fld id="{F5A137E7-F180-D043-87BE-208C74AB267C}" type="slidenum">
              <a:rPr lang="en-US" smtClean="0">
                <a:latin typeface="+mn-lt"/>
              </a:rPr>
              <a:pPr/>
              <a:t>96</a:t>
            </a:fld>
            <a:endParaRPr lang="en-US">
              <a:latin typeface="+mn-lt"/>
            </a:endParaRPr>
          </a:p>
        </p:txBody>
      </p:sp>
    </p:spTree>
    <p:extLst>
      <p:ext uri="{BB962C8B-B14F-4D97-AF65-F5344CB8AC3E}">
        <p14:creationId xmlns:p14="http://schemas.microsoft.com/office/powerpoint/2010/main" val="2666328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62577" y="271526"/>
            <a:ext cx="7539407" cy="1020152"/>
          </a:xfrm>
          <a:noFill/>
        </p:spPr>
        <p:txBody>
          <a:bodyPr>
            <a:normAutofit fontScale="90000"/>
          </a:bodyPr>
          <a:lstStyle/>
          <a:p>
            <a:r>
              <a:rPr lang="en-US" sz="3600" b="1" dirty="0">
                <a:latin typeface="+mn-lt"/>
              </a:rPr>
              <a:t>These materials are released under a CC-BY License </a:t>
            </a:r>
          </a:p>
        </p:txBody>
      </p:sp>
      <p:sp>
        <p:nvSpPr>
          <p:cNvPr id="8" name="Content Placeholder 7"/>
          <p:cNvSpPr>
            <a:spLocks noGrp="1"/>
          </p:cNvSpPr>
          <p:nvPr>
            <p:ph idx="1"/>
          </p:nvPr>
        </p:nvSpPr>
        <p:spPr>
          <a:xfrm>
            <a:off x="1807269" y="1583233"/>
            <a:ext cx="7539407" cy="2682705"/>
          </a:xfrm>
        </p:spPr>
        <p:txBody>
          <a:bodyPr>
            <a:noAutofit/>
          </a:bodyPr>
          <a:lstStyle/>
          <a:p>
            <a:pPr marL="0" indent="0">
              <a:spcBef>
                <a:spcPts val="300"/>
              </a:spcBef>
              <a:buNone/>
            </a:pPr>
            <a:r>
              <a:rPr lang="en-US" sz="1400" u="sng" dirty="0">
                <a:latin typeface="+mn-lt"/>
              </a:rPr>
              <a:t>You are free to:</a:t>
            </a:r>
          </a:p>
          <a:p>
            <a:pPr marL="349250" lvl="1" indent="0">
              <a:spcBef>
                <a:spcPts val="300"/>
              </a:spcBef>
              <a:buNone/>
            </a:pPr>
            <a:r>
              <a:rPr lang="en-US" sz="1400" b="1" dirty="0">
                <a:latin typeface="+mn-lt"/>
              </a:rPr>
              <a:t>Share</a:t>
            </a:r>
            <a:r>
              <a:rPr lang="en-US" sz="1400" dirty="0">
                <a:latin typeface="+mn-lt"/>
              </a:rPr>
              <a:t> — copy and redistribute the material in any medium or format</a:t>
            </a:r>
          </a:p>
          <a:p>
            <a:pPr marL="349250" lvl="1" indent="0">
              <a:spcBef>
                <a:spcPts val="300"/>
              </a:spcBef>
              <a:buNone/>
            </a:pPr>
            <a:r>
              <a:rPr lang="en-US" sz="1400" b="1" dirty="0">
                <a:latin typeface="+mn-lt"/>
              </a:rPr>
              <a:t>Adapt</a:t>
            </a:r>
            <a:r>
              <a:rPr lang="en-US" sz="1400" dirty="0">
                <a:latin typeface="+mn-lt"/>
              </a:rPr>
              <a:t> — remix, transform, and build upon the material</a:t>
            </a:r>
          </a:p>
          <a:p>
            <a:pPr marL="0" indent="0">
              <a:spcBef>
                <a:spcPts val="300"/>
              </a:spcBef>
              <a:buNone/>
            </a:pPr>
            <a:r>
              <a:rPr lang="en-US" sz="1400" dirty="0">
                <a:latin typeface="+mn-lt"/>
              </a:rPr>
              <a:t>for any purpose, even commercially.</a:t>
            </a:r>
          </a:p>
          <a:p>
            <a:pPr marL="0" indent="0">
              <a:spcBef>
                <a:spcPts val="300"/>
              </a:spcBef>
              <a:buNone/>
            </a:pPr>
            <a:endParaRPr lang="en-US" sz="800" dirty="0">
              <a:latin typeface="+mn-lt"/>
            </a:endParaRPr>
          </a:p>
          <a:p>
            <a:pPr marL="0" indent="0">
              <a:spcBef>
                <a:spcPts val="300"/>
              </a:spcBef>
              <a:buNone/>
            </a:pPr>
            <a:r>
              <a:rPr lang="en-US" sz="1400" dirty="0">
                <a:latin typeface="+mn-lt"/>
              </a:rPr>
              <a:t>The licensor cannot revoke these freedoms as long as you follow the license terms.</a:t>
            </a:r>
          </a:p>
          <a:p>
            <a:pPr marL="0" indent="0">
              <a:spcBef>
                <a:spcPts val="300"/>
              </a:spcBef>
              <a:buNone/>
            </a:pPr>
            <a:endParaRPr lang="en-US" sz="800" dirty="0">
              <a:latin typeface="+mn-lt"/>
            </a:endParaRPr>
          </a:p>
          <a:p>
            <a:pPr marL="0" indent="0">
              <a:spcBef>
                <a:spcPts val="300"/>
              </a:spcBef>
              <a:buNone/>
            </a:pPr>
            <a:r>
              <a:rPr lang="en-US" sz="1400" u="sng" dirty="0">
                <a:latin typeface="+mn-lt"/>
              </a:rPr>
              <a:t>Under the following terms:</a:t>
            </a:r>
          </a:p>
          <a:p>
            <a:pPr marL="0" indent="0">
              <a:spcBef>
                <a:spcPts val="300"/>
              </a:spcBef>
              <a:buNone/>
            </a:pPr>
            <a:r>
              <a:rPr lang="en-US" sz="1400" dirty="0">
                <a:latin typeface="+mn-lt"/>
              </a:rPr>
              <a:t>      </a:t>
            </a:r>
            <a:r>
              <a:rPr lang="en-US" sz="1400" b="1" dirty="0">
                <a:latin typeface="+mn-lt"/>
              </a:rPr>
              <a:t>Attribution</a:t>
            </a:r>
            <a:r>
              <a:rPr lang="en-US" sz="1400" dirty="0">
                <a:latin typeface="+mn-lt"/>
              </a:rPr>
              <a:t> — You must give appropriate credit, provide a link to the license, </a:t>
            </a:r>
          </a:p>
          <a:p>
            <a:pPr marL="0" indent="0">
              <a:spcBef>
                <a:spcPts val="300"/>
              </a:spcBef>
              <a:buNone/>
            </a:pPr>
            <a:r>
              <a:rPr lang="en-US" sz="1400" dirty="0">
                <a:latin typeface="+mn-lt"/>
              </a:rPr>
              <a:t>      and indicate if changes were made. You may do so in any reasonable manner,</a:t>
            </a:r>
          </a:p>
          <a:p>
            <a:pPr marL="0" indent="0">
              <a:spcBef>
                <a:spcPts val="300"/>
              </a:spcBef>
              <a:buNone/>
            </a:pPr>
            <a:r>
              <a:rPr lang="en-US" sz="1400" dirty="0">
                <a:latin typeface="+mn-lt"/>
              </a:rPr>
              <a:t>      but not in any way that suggests the licensor endorses you or your use.</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0119" y="203010"/>
            <a:ext cx="2893728" cy="1020152"/>
          </a:xfrm>
          <a:prstGeom prst="rect">
            <a:avLst/>
          </a:prstGeom>
        </p:spPr>
      </p:pic>
      <p:sp>
        <p:nvSpPr>
          <p:cNvPr id="11" name="TextBox 10"/>
          <p:cNvSpPr txBox="1"/>
          <p:nvPr/>
        </p:nvSpPr>
        <p:spPr>
          <a:xfrm>
            <a:off x="600262" y="1270061"/>
            <a:ext cx="3212053" cy="261610"/>
          </a:xfrm>
          <a:prstGeom prst="rect">
            <a:avLst/>
          </a:prstGeom>
          <a:noFill/>
        </p:spPr>
        <p:txBody>
          <a:bodyPr wrap="square" rtlCol="0">
            <a:spAutoFit/>
          </a:bodyPr>
          <a:lstStyle/>
          <a:p>
            <a:r>
              <a:rPr lang="en-US" sz="1100" b="1" dirty="0"/>
              <a:t>https://</a:t>
            </a:r>
            <a:r>
              <a:rPr lang="en-US" sz="1100" b="1" dirty="0" err="1"/>
              <a:t>creativecommons.org</a:t>
            </a:r>
            <a:r>
              <a:rPr lang="en-US" sz="1100" b="1" dirty="0"/>
              <a:t>/licenses/by/2.0/</a:t>
            </a:r>
          </a:p>
        </p:txBody>
      </p:sp>
      <p:sp>
        <p:nvSpPr>
          <p:cNvPr id="12" name="TextBox 11"/>
          <p:cNvSpPr txBox="1"/>
          <p:nvPr/>
        </p:nvSpPr>
        <p:spPr>
          <a:xfrm>
            <a:off x="1814874" y="4265938"/>
            <a:ext cx="8939788" cy="646331"/>
          </a:xfrm>
          <a:prstGeom prst="rect">
            <a:avLst/>
          </a:prstGeom>
          <a:noFill/>
          <a:ln w="57150" cmpd="sng">
            <a:solidFill>
              <a:schemeClr val="bg2">
                <a:lumMod val="25000"/>
              </a:schemeClr>
            </a:solidFill>
          </a:ln>
        </p:spPr>
        <p:txBody>
          <a:bodyPr wrap="square" rtlCol="0">
            <a:spAutoFit/>
          </a:bodyPr>
          <a:lstStyle/>
          <a:p>
            <a:r>
              <a:rPr lang="en-US" b="1" dirty="0"/>
              <a:t>Please credit as: Chiang, Yao-Yi Introduction to Spatial Artificial Intelligence.  Available from https://</a:t>
            </a:r>
            <a:r>
              <a:rPr lang="en-US" b="1" dirty="0" err="1"/>
              <a:t>yaoyichi.github.io</a:t>
            </a:r>
            <a:r>
              <a:rPr lang="en-US" b="1" dirty="0"/>
              <a:t>/spatial-</a:t>
            </a:r>
            <a:r>
              <a:rPr lang="en-US" b="1" dirty="0" err="1"/>
              <a:t>ai.html</a:t>
            </a:r>
            <a:endParaRPr lang="en-US" b="1" dirty="0"/>
          </a:p>
        </p:txBody>
      </p:sp>
      <p:sp>
        <p:nvSpPr>
          <p:cNvPr id="13" name="TextBox 12"/>
          <p:cNvSpPr txBox="1"/>
          <p:nvPr/>
        </p:nvSpPr>
        <p:spPr>
          <a:xfrm>
            <a:off x="1814874" y="5164412"/>
            <a:ext cx="8939788" cy="646331"/>
          </a:xfrm>
          <a:prstGeom prst="rect">
            <a:avLst/>
          </a:prstGeom>
          <a:noFill/>
          <a:ln w="57150" cmpd="sng">
            <a:solidFill>
              <a:schemeClr val="bg2">
                <a:lumMod val="25000"/>
              </a:schemeClr>
            </a:solidFill>
          </a:ln>
        </p:spPr>
        <p:txBody>
          <a:bodyPr wrap="square" rtlCol="0">
            <a:spAutoFit/>
          </a:bodyPr>
          <a:lstStyle/>
          <a:p>
            <a:r>
              <a:rPr lang="en-US" b="1" dirty="0"/>
              <a:t>If you use an individual slide, please place the following at the bottom: “Credit: https://</a:t>
            </a:r>
            <a:r>
              <a:rPr lang="en-US" b="1" dirty="0" err="1"/>
              <a:t>yaoyichi.github.io</a:t>
            </a:r>
            <a:r>
              <a:rPr lang="en-US" b="1" dirty="0"/>
              <a:t>/spatial-</a:t>
            </a:r>
            <a:r>
              <a:rPr lang="en-US" b="1" dirty="0" err="1"/>
              <a:t>ai.html</a:t>
            </a:r>
            <a:endParaRPr lang="en-US" b="1" dirty="0"/>
          </a:p>
        </p:txBody>
      </p:sp>
      <p:sp>
        <p:nvSpPr>
          <p:cNvPr id="14" name="TextBox 13"/>
          <p:cNvSpPr txBox="1"/>
          <p:nvPr/>
        </p:nvSpPr>
        <p:spPr>
          <a:xfrm>
            <a:off x="1814873" y="6030573"/>
            <a:ext cx="8939788" cy="369332"/>
          </a:xfrm>
          <a:prstGeom prst="rect">
            <a:avLst/>
          </a:prstGeom>
          <a:noFill/>
          <a:ln w="57150" cmpd="sng">
            <a:solidFill>
              <a:schemeClr val="bg2">
                <a:lumMod val="25000"/>
              </a:schemeClr>
            </a:solidFill>
          </a:ln>
        </p:spPr>
        <p:txBody>
          <a:bodyPr wrap="square" rtlCol="0">
            <a:spAutoFit/>
          </a:bodyPr>
          <a:lstStyle/>
          <a:p>
            <a:r>
              <a:rPr lang="en-US" b="1" dirty="0"/>
              <a:t>We welcome your feedback and contributions.</a:t>
            </a:r>
          </a:p>
        </p:txBody>
      </p:sp>
      <p:sp>
        <p:nvSpPr>
          <p:cNvPr id="15" name="Content Placeholder 7"/>
          <p:cNvSpPr txBox="1">
            <a:spLocks/>
          </p:cNvSpPr>
          <p:nvPr/>
        </p:nvSpPr>
        <p:spPr>
          <a:xfrm>
            <a:off x="8281290" y="1803592"/>
            <a:ext cx="1911117" cy="1885871"/>
          </a:xfrm>
          <a:prstGeom prst="rect">
            <a:avLst/>
          </a:prstGeom>
          <a:ln>
            <a:solidFill>
              <a:schemeClr val="accent1">
                <a:lumMod val="50000"/>
              </a:schemeClr>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spcBef>
                <a:spcPts val="300"/>
              </a:spcBef>
              <a:buNone/>
            </a:pPr>
            <a:r>
              <a:rPr lang="en-US" sz="1600" i="1" dirty="0">
                <a:solidFill>
                  <a:schemeClr val="tx1"/>
                </a:solidFill>
              </a:rPr>
              <a:t>Artwork taken from other sources is acknowledged where it appears.</a:t>
            </a:r>
          </a:p>
          <a:p>
            <a:pPr marL="0" indent="0">
              <a:spcBef>
                <a:spcPts val="300"/>
              </a:spcBef>
              <a:buNone/>
            </a:pPr>
            <a:r>
              <a:rPr lang="en-US" sz="1600" i="1" dirty="0">
                <a:solidFill>
                  <a:schemeClr val="tx1"/>
                </a:solidFill>
              </a:rPr>
              <a:t>Artwork that is not acknowledged is by the author.</a:t>
            </a:r>
          </a:p>
        </p:txBody>
      </p:sp>
      <p:sp>
        <p:nvSpPr>
          <p:cNvPr id="2" name="Rectangle 1">
            <a:extLst>
              <a:ext uri="{FF2B5EF4-FFF2-40B4-BE49-F238E27FC236}">
                <a16:creationId xmlns:a16="http://schemas.microsoft.com/office/drawing/2014/main" id="{12F72850-ACA9-594C-A0E4-92A74C8E7EBF}"/>
              </a:ext>
            </a:extLst>
          </p:cNvPr>
          <p:cNvSpPr/>
          <p:nvPr/>
        </p:nvSpPr>
        <p:spPr>
          <a:xfrm>
            <a:off x="0" y="6611779"/>
            <a:ext cx="2279791" cy="246221"/>
          </a:xfrm>
          <a:prstGeom prst="rect">
            <a:avLst/>
          </a:prstGeom>
        </p:spPr>
        <p:txBody>
          <a:bodyPr wrap="none">
            <a:spAutoFit/>
          </a:bodyPr>
          <a:lstStyle/>
          <a:p>
            <a:r>
              <a:rPr lang="en-US" sz="1000" dirty="0"/>
              <a:t>Credit: http://www.datascience4all.org/</a:t>
            </a:r>
          </a:p>
        </p:txBody>
      </p:sp>
    </p:spTree>
    <p:extLst>
      <p:ext uri="{BB962C8B-B14F-4D97-AF65-F5344CB8AC3E}">
        <p14:creationId xmlns:p14="http://schemas.microsoft.com/office/powerpoint/2010/main" val="10161987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22982</TotalTime>
  <Words>4213</Words>
  <Application>Microsoft Macintosh PowerPoint</Application>
  <PresentationFormat>Widescreen</PresentationFormat>
  <Paragraphs>622</Paragraphs>
  <Slides>97</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Cambria Math</vt:lpstr>
      <vt:lpstr>Wingdings</vt:lpstr>
      <vt:lpstr>Office Theme</vt:lpstr>
      <vt:lpstr>Capturing Spatial Dependencies with Deep Neural Networks I</vt:lpstr>
      <vt:lpstr>What have we covered so far?</vt:lpstr>
      <vt:lpstr>What have we covered so far?</vt:lpstr>
      <vt:lpstr>Overhead Imagery Understanding Tasks</vt:lpstr>
      <vt:lpstr>Object Detection &amp; Recognition in 1999</vt:lpstr>
      <vt:lpstr>Object Detection &amp; Recognition in 1999</vt:lpstr>
      <vt:lpstr>Object Detection &amp; Recognition in 1999</vt:lpstr>
      <vt:lpstr>Object Detection &amp; Recognition in 1999</vt:lpstr>
      <vt:lpstr>Object Detection &amp; Recognition in 1999</vt:lpstr>
      <vt:lpstr>Object Detection &amp; Recognition in 1999</vt:lpstr>
      <vt:lpstr>Map Processing</vt:lpstr>
      <vt:lpstr>Handcrafted Image Features</vt:lpstr>
      <vt:lpstr>What have we covered so far?</vt:lpstr>
      <vt:lpstr>Neural Networks and Deep Learning</vt:lpstr>
      <vt:lpstr>Deep Neural Networks</vt:lpstr>
      <vt:lpstr>Deep Neural Networks</vt:lpstr>
      <vt:lpstr>Deep Neural Networks</vt:lpstr>
      <vt:lpstr>Open Source Tools and Models</vt:lpstr>
      <vt:lpstr>DL for Computer Vision</vt:lpstr>
      <vt:lpstr>DL for Natural Language Processing</vt:lpstr>
      <vt:lpstr>DL for CV + NLP</vt:lpstr>
      <vt:lpstr>Neural Networks for Classification</vt:lpstr>
      <vt:lpstr>Artificial Neuron</vt:lpstr>
      <vt:lpstr>Artificial Neuron</vt:lpstr>
      <vt:lpstr>Layer of Neurons</vt:lpstr>
      <vt:lpstr>One Hidden Layer Network</vt:lpstr>
      <vt:lpstr>One Hidden Layer Network</vt:lpstr>
      <vt:lpstr>One Hidden Layer Network</vt:lpstr>
      <vt:lpstr>One Hidden Layer Network</vt:lpstr>
      <vt:lpstr>One Hidden Layer Network</vt:lpstr>
      <vt:lpstr>Element-wise activation functions</vt:lpstr>
      <vt:lpstr>Activation Functions</vt:lpstr>
      <vt:lpstr>Softmax function</vt:lpstr>
      <vt:lpstr>Softmax Example</vt:lpstr>
      <vt:lpstr>Training the network</vt:lpstr>
      <vt:lpstr>Training the network</vt:lpstr>
      <vt:lpstr>Avoid Overfitting</vt:lpstr>
      <vt:lpstr>Gradient Descent</vt:lpstr>
      <vt:lpstr>Computing Gradients</vt:lpstr>
      <vt:lpstr>Backpropagation</vt:lpstr>
      <vt:lpstr>Stochastic Gradient Descent with Mini Batch</vt:lpstr>
      <vt:lpstr>Initialization and Learning</vt:lpstr>
      <vt:lpstr>Many Types of Neural Network Architectures</vt:lpstr>
      <vt:lpstr>Graph Neural Networks</vt:lpstr>
      <vt:lpstr>Convolutional Neural Networks</vt:lpstr>
      <vt:lpstr>Recurrent Neural Networks</vt:lpstr>
      <vt:lpstr>Transformer</vt:lpstr>
      <vt:lpstr>Neural Networks &amp; DL Summary</vt:lpstr>
      <vt:lpstr>Convolutional Neural Networks</vt:lpstr>
      <vt:lpstr>Image as Functions</vt:lpstr>
      <vt:lpstr>Image as Functions</vt:lpstr>
      <vt:lpstr>Image Classification with Dense Layers</vt:lpstr>
      <vt:lpstr>Image Classification with Dense Layers</vt:lpstr>
      <vt:lpstr>Image Filters, Convolution, Kernel</vt:lpstr>
      <vt:lpstr>Image Filters, Convolution, Kernel</vt:lpstr>
      <vt:lpstr>Image Filters, Convolution, Kernel</vt:lpstr>
      <vt:lpstr>Strides</vt:lpstr>
      <vt:lpstr>Padding</vt:lpstr>
      <vt:lpstr>Padding</vt:lpstr>
      <vt:lpstr>Sizes and Dimensions</vt:lpstr>
      <vt:lpstr>Sizes and Dimensions</vt:lpstr>
      <vt:lpstr>Sizes and Dimensions</vt:lpstr>
      <vt:lpstr>Sizes and Dimensions</vt:lpstr>
      <vt:lpstr>Sizes and Dimensions</vt:lpstr>
      <vt:lpstr>Convolution in Neural Networks</vt:lpstr>
      <vt:lpstr>Convolution in Neural Networks</vt:lpstr>
      <vt:lpstr>Motivations</vt:lpstr>
      <vt:lpstr>Multiple Channels</vt:lpstr>
      <vt:lpstr>Multiple Convolutions</vt:lpstr>
      <vt:lpstr>Multiple Convolutions</vt:lpstr>
      <vt:lpstr>Multiple Convolutions</vt:lpstr>
      <vt:lpstr>Multiple Convolutions</vt:lpstr>
      <vt:lpstr>Pooling</vt:lpstr>
      <vt:lpstr>Put it all together</vt:lpstr>
      <vt:lpstr>AlexNet</vt:lpstr>
      <vt:lpstr>Hierarchical Representation</vt:lpstr>
      <vt:lpstr>AlexNet</vt:lpstr>
      <vt:lpstr>Vanishing gradient problem</vt:lpstr>
      <vt:lpstr>Let’s go deeper: VGG-16 </vt:lpstr>
      <vt:lpstr>Let’s go wider: GoogleNet Inception </vt:lpstr>
      <vt:lpstr>1D convolution in GoogleNet</vt:lpstr>
      <vt:lpstr>Can we go deeper again? ResNet</vt:lpstr>
      <vt:lpstr>Residual Connections</vt:lpstr>
      <vt:lpstr>Residual Connections</vt:lpstr>
      <vt:lpstr>PowerPoint Presentation</vt:lpstr>
      <vt:lpstr>AlexNet, VGG, Inception, ResNet</vt:lpstr>
      <vt:lpstr>State of the Art  </vt:lpstr>
      <vt:lpstr>State of the Art </vt:lpstr>
      <vt:lpstr>Pre-trained Models</vt:lpstr>
      <vt:lpstr>ImageNet &amp; Pre-trained Models</vt:lpstr>
      <vt:lpstr>Fine-tuning Pre-trained Models</vt:lpstr>
      <vt:lpstr>PyTorch Tutorial</vt:lpstr>
      <vt:lpstr>Fine-tuning Example</vt:lpstr>
      <vt:lpstr>Bias and Ethical Concerns</vt:lpstr>
      <vt:lpstr>CNN Summary</vt:lpstr>
      <vt:lpstr>Acknowledgements</vt:lpstr>
      <vt:lpstr>These materials are released under a CC-BY License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Artificial Intelligence: Course Introduction</dc:title>
  <dc:creator>Yao-Yi Chiang</dc:creator>
  <cp:lastModifiedBy>Yao-Yi Chiang</cp:lastModifiedBy>
  <cp:revision>108</cp:revision>
  <dcterms:created xsi:type="dcterms:W3CDTF">2022-01-06T20:21:30Z</dcterms:created>
  <dcterms:modified xsi:type="dcterms:W3CDTF">2022-03-16T20:28:28Z</dcterms:modified>
</cp:coreProperties>
</file>